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</p:sldIdLst>
  <p:sldSz cx="12192000" cy="6858000"/>
  <p:notesSz cx="6889750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4F92A85B-2203-4C93-B35A-E2182E0CCB5A}">
          <p14:sldIdLst>
            <p14:sldId id="256"/>
            <p14:sldId id="262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-Pierre" initials="J" lastIdx="4" clrIdx="0">
    <p:extLst>
      <p:ext uri="{19B8F6BF-5375-455C-9EA6-DF929625EA0E}">
        <p15:presenceInfo xmlns:p15="http://schemas.microsoft.com/office/powerpoint/2012/main" userId="Jean-Pier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58" autoAdjust="0"/>
    <p:restoredTop sz="94660"/>
  </p:normalViewPr>
  <p:slideViewPr>
    <p:cSldViewPr snapToGrid="0" showGuides="1">
      <p:cViewPr>
        <p:scale>
          <a:sx n="89" d="100"/>
          <a:sy n="89" d="100"/>
        </p:scale>
        <p:origin x="174" y="12"/>
      </p:cViewPr>
      <p:guideLst>
        <p:guide orient="horz" pos="2183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2915002753565952E-2"/>
          <c:y val="0.13971787343166123"/>
          <c:w val="0.91675033086041002"/>
          <c:h val="0.79502912052230124"/>
        </c:manualLayout>
      </c:layout>
      <c:pie3DChart>
        <c:varyColors val="1"/>
        <c:ser>
          <c:idx val="0"/>
          <c:order val="0"/>
          <c:explosion val="1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C76D-4E05-AF80-9F0A82392A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C76D-4E05-AF80-9F0A82392A7C}"/>
              </c:ext>
            </c:extLst>
          </c:dPt>
          <c:dPt>
            <c:idx val="2"/>
            <c:bubble3D val="0"/>
            <c:explosion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C76D-4E05-AF80-9F0A82392A7C}"/>
              </c:ext>
            </c:extLst>
          </c:dPt>
          <c:dPt>
            <c:idx val="3"/>
            <c:bubble3D val="0"/>
            <c:explosion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C76D-4E05-AF80-9F0A82392A7C}"/>
              </c:ext>
            </c:extLst>
          </c:dPt>
          <c:dPt>
            <c:idx val="4"/>
            <c:bubble3D val="0"/>
            <c:explosion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C76D-4E05-AF80-9F0A82392A7C}"/>
              </c:ext>
            </c:extLst>
          </c:dPt>
          <c:dPt>
            <c:idx val="5"/>
            <c:bubble3D val="0"/>
            <c:explosion val="1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C76D-4E05-AF80-9F0A82392A7C}"/>
              </c:ext>
            </c:extLst>
          </c:dPt>
          <c:dLbls>
            <c:dLbl>
              <c:idx val="0"/>
              <c:layout>
                <c:manualLayout>
                  <c:x val="-0.11770838888939485"/>
                  <c:y val="-3.683271874574635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59D90A7-6DBD-4E32-AA0F-50318963728E}" type="CATEGORYNAME">
                      <a:rPr lang="fr-FR"/>
                      <a:pPr>
                        <a:defRPr/>
                      </a:pPr>
                      <a:t>[NOM DE CATÉGORIE]</a:t>
                    </a:fld>
                    <a:br>
                      <a:rPr lang="fr-FR"/>
                    </a:br>
                    <a:r>
                      <a:rPr lang="fr-FR"/>
                      <a:t> </a:t>
                    </a:r>
                    <a:fld id="{4E5E7B4F-83AD-4DFC-98A0-D0AF59A3F156}" type="VALUE">
                      <a:rPr lang="fr-FR"/>
                      <a:pPr>
                        <a:defRPr/>
                      </a:pPr>
                      <a:t>[VALEUR]</a:t>
                    </a:fld>
                    <a:endParaRPr lang="fr-FR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46562115037145"/>
                      <c:h val="0.1684568076918317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76D-4E05-AF80-9F0A82392A7C}"/>
                </c:ext>
              </c:extLst>
            </c:dLbl>
            <c:dLbl>
              <c:idx val="1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IMPOTS</a:t>
                    </a:r>
                    <a:r>
                      <a:rPr lang="en-US" baseline="0" dirty="0"/>
                      <a:t> &amp; TAXES</a:t>
                    </a:r>
                    <a:endParaRPr lang="en-US" dirty="0"/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r>
                      <a:rPr lang="en-US" dirty="0"/>
                      <a:t> </a:t>
                    </a:r>
                    <a:fld id="{4B6CB165-B0C1-4DBA-B155-8FDEC5D7CB4D}" type="VALU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[VALEUR]</a:t>
                    </a:fld>
                    <a:endParaRPr lang="en-US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ED7D31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6982018047644013"/>
                      <c:h val="0.1317935125583743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76D-4E05-AF80-9F0A82392A7C}"/>
                </c:ext>
              </c:extLst>
            </c:dLbl>
            <c:dLbl>
              <c:idx val="2"/>
              <c:layout>
                <c:manualLayout>
                  <c:x val="6.1951783625997245E-3"/>
                  <c:y val="0.2095165972485168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5793353-4D50-45C9-8C0B-0413DBFF87C1}" type="CATEGORYNAME">
                      <a:rPr lang="fr-FR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br>
                      <a:rPr lang="fr-FR"/>
                    </a:br>
                    <a:r>
                      <a:rPr lang="fr-FR"/>
                      <a:t>  </a:t>
                    </a:r>
                    <a:fld id="{6D47B8EE-3CC5-426B-ABAC-FAF0990DBA6A}" type="VALUE">
                      <a:rPr lang="fr-FR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[VALEUR]</a:t>
                    </a:fld>
                    <a:endParaRPr lang="fr-FR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A5A5A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76D-4E05-AF80-9F0A82392A7C}"/>
                </c:ext>
              </c:extLst>
            </c:dLbl>
            <c:dLbl>
              <c:idx val="3"/>
              <c:layout>
                <c:manualLayout>
                  <c:x val="4.1301189083998166E-3"/>
                  <c:y val="-9.947927623030948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FF53670-6664-42B9-B61C-188E601B8F08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/>
                      <a:t>;</a:t>
                    </a:r>
                    <a:br>
                      <a:rPr lang="en-US"/>
                    </a:br>
                    <a:fld id="{75083A4F-137C-4784-A75D-8D4BA3207D1F}" type="VALU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[VALEUR]</a:t>
                    </a:fld>
                    <a:endParaRPr lang="en-US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76D-4E05-AF80-9F0A82392A7C}"/>
                </c:ext>
              </c:extLst>
            </c:dLbl>
            <c:dLbl>
              <c:idx val="4"/>
              <c:layout>
                <c:manualLayout>
                  <c:x val="0.13629392397719395"/>
                  <c:y val="-0.2823841770507220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047E733-3B91-4765-A382-BBF6D84D43CD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/>
                      <a:t> </a:t>
                    </a:r>
                    <a:br>
                      <a:rPr lang="en-US"/>
                    </a:br>
                    <a:fld id="{62E8CAC2-2F8D-47CC-94C3-9CAC0BE74E5A}" type="VALU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[VALEUR]</a:t>
                    </a:fld>
                    <a:endParaRPr lang="en-US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76D-4E05-AF80-9F0A82392A7C}"/>
                </c:ext>
              </c:extLst>
            </c:dLbl>
            <c:dLbl>
              <c:idx val="5"/>
              <c:layout>
                <c:manualLayout>
                  <c:x val="0.29530350195058686"/>
                  <c:y val="-0.1158424773860641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7E3CB7E-A020-4CF0-A07D-5A6A0C115BDD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/>
                      <a:t> </a:t>
                    </a:r>
                    <a:br>
                      <a:rPr lang="en-US"/>
                    </a:br>
                    <a:r>
                      <a:rPr lang="en-US"/>
                      <a:t> </a:t>
                    </a:r>
                    <a:fld id="{C56103F2-09D6-4CE0-A31F-A6FE51C91143}" type="VALU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[VALEUR]</a:t>
                    </a:fld>
                    <a:endParaRPr lang="en-US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70AD47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76D-4E05-AF80-9F0A82392A7C}"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4472C4"/>
                </a:solidFill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'CO RE FONC'!$B$3:$B$8</c:f>
              <c:strCache>
                <c:ptCount val="6"/>
                <c:pt idx="0">
                  <c:v>PRODUITS SERVICES ET VENTES</c:v>
                </c:pt>
                <c:pt idx="1">
                  <c:v>IMPOTS LOCAUX </c:v>
                </c:pt>
                <c:pt idx="2">
                  <c:v>DOTATIONS ET PARTICIPATIONS</c:v>
                </c:pt>
                <c:pt idx="3">
                  <c:v>LOCATIONS  IMMEUBLES</c:v>
                </c:pt>
                <c:pt idx="4">
                  <c:v>ATTENUATION CHARGES</c:v>
                </c:pt>
                <c:pt idx="5">
                  <c:v>SOLDE REPORTE</c:v>
                </c:pt>
              </c:strCache>
            </c:strRef>
          </c:cat>
          <c:val>
            <c:numRef>
              <c:f>'CO RE FONC'!$C$3:$C$8</c:f>
              <c:numCache>
                <c:formatCode>#,##0.00\ "€"</c:formatCode>
                <c:ptCount val="6"/>
                <c:pt idx="0">
                  <c:v>75939.86</c:v>
                </c:pt>
                <c:pt idx="1">
                  <c:v>195242</c:v>
                </c:pt>
                <c:pt idx="2">
                  <c:v>28774</c:v>
                </c:pt>
                <c:pt idx="3">
                  <c:v>5006</c:v>
                </c:pt>
                <c:pt idx="4">
                  <c:v>1341.8</c:v>
                </c:pt>
                <c:pt idx="5">
                  <c:v>93050.34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76D-4E05-AF80-9F0A82392A7C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C76D-4E05-AF80-9F0A82392A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C76D-4E05-AF80-9F0A82392A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C76D-4E05-AF80-9F0A82392A7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C76D-4E05-AF80-9F0A82392A7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C76D-4E05-AF80-9F0A82392A7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C76D-4E05-AF80-9F0A82392A7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C76D-4E05-AF80-9F0A82392A7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C76D-4E05-AF80-9F0A82392A7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C76D-4E05-AF80-9F0A82392A7C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C76D-4E05-AF80-9F0A82392A7C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C76D-4E05-AF80-9F0A82392A7C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C76D-4E05-AF80-9F0A82392A7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'CO RE FONC'!$B$3:$B$8</c:f>
              <c:strCache>
                <c:ptCount val="6"/>
                <c:pt idx="0">
                  <c:v>PRODUITS SERVICES ET VENTES</c:v>
                </c:pt>
                <c:pt idx="1">
                  <c:v>IMPOTS LOCAUX </c:v>
                </c:pt>
                <c:pt idx="2">
                  <c:v>DOTATIONS ET PARTICIPATIONS</c:v>
                </c:pt>
                <c:pt idx="3">
                  <c:v>LOCATIONS  IMMEUBLES</c:v>
                </c:pt>
                <c:pt idx="4">
                  <c:v>ATTENUATION CHARGES</c:v>
                </c:pt>
                <c:pt idx="5">
                  <c:v>SOLDE REPORTE</c:v>
                </c:pt>
              </c:strCache>
            </c:strRef>
          </c:cat>
          <c:val>
            <c:numRef>
              <c:f>'CO RE FONC'!$D$3:$D$8</c:f>
              <c:numCache>
                <c:formatCode>0%</c:formatCode>
                <c:ptCount val="6"/>
                <c:pt idx="0">
                  <c:v>0.1901567531563475</c:v>
                </c:pt>
                <c:pt idx="1">
                  <c:v>0.48889456472202608</c:v>
                </c:pt>
                <c:pt idx="2">
                  <c:v>7.205136295116614E-2</c:v>
                </c:pt>
                <c:pt idx="3">
                  <c:v>1.2535244419737877E-2</c:v>
                </c:pt>
                <c:pt idx="4">
                  <c:v>3.3599262809437241E-3</c:v>
                </c:pt>
                <c:pt idx="5">
                  <c:v>0.23300214846977868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C76D-4E05-AF80-9F0A82392A7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6309855045243286E-2"/>
          <c:y val="7.308250527520542E-2"/>
          <c:w val="0.8273802899095134"/>
          <c:h val="0.81679553743349098"/>
        </c:manualLayout>
      </c:layout>
      <c:pie3DChart>
        <c:varyColors val="1"/>
        <c:ser>
          <c:idx val="0"/>
          <c:order val="0"/>
          <c:explosion val="6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9255-4094-A340-69D1B2A5D04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9255-4094-A340-69D1B2A5D04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9255-4094-A340-69D1B2A5D04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9255-4094-A340-69D1B2A5D04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9255-4094-A340-69D1B2A5D04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9255-4094-A340-69D1B2A5D04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9255-4094-A340-69D1B2A5D04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9255-4094-A340-69D1B2A5D04A}"/>
              </c:ext>
            </c:extLst>
          </c:dPt>
          <c:dLbls>
            <c:dLbl>
              <c:idx val="0"/>
              <c:layout>
                <c:manualLayout>
                  <c:x val="-7.5759138094506767E-3"/>
                  <c:y val="0.4682845004892415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8C91F7B-A850-4B9B-953B-B981121EB3F6}" type="CATEGORYNAME">
                      <a:rPr lang="en-US"/>
                      <a:pPr>
                        <a:defRPr/>
                      </a:pPr>
                      <a:t>[NOM DE CATÉGORIE]</a:t>
                    </a:fld>
                    <a:br>
                      <a:rPr lang="en-US"/>
                    </a:br>
                    <a:r>
                      <a:rPr lang="en-US"/>
                      <a:t> </a:t>
                    </a:r>
                    <a:fld id="{541800C6-50FD-42EB-BB15-4731610403D9}" type="VALUE">
                      <a:rPr lang="en-US"/>
                      <a:pPr>
                        <a:defRPr/>
                      </a:pPr>
                      <a:t>[VALEUR]</a:t>
                    </a:fld>
                    <a:endParaRPr lang="en-US"/>
                  </a:p>
                </c:rich>
              </c:tx>
              <c:spPr>
                <a:xfrm>
                  <a:off x="4611450" y="3245919"/>
                  <a:ext cx="1300823" cy="910812"/>
                </a:xfrm>
                <a:solidFill>
                  <a:prstClr val="white"/>
                </a:solidFill>
                <a:ln w="9525" cap="flat" cmpd="sng" algn="ctr">
                  <a:solidFill>
                    <a:srgbClr val="4472C4"/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30982"/>
                        <a:gd name="adj2" fmla="val -241007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835402748019994"/>
                      <c:h val="0.181502480997490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255-4094-A340-69D1B2A5D04A}"/>
                </c:ext>
              </c:extLst>
            </c:dLbl>
            <c:dLbl>
              <c:idx val="1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B72233F-6474-4044-A1F8-3265C64EF2BB}" type="CATEGORYNAME">
                      <a:rPr lang="fr-FR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fr-FR"/>
                      <a:t> </a:t>
                    </a:r>
                    <a:br>
                      <a:rPr lang="fr-FR"/>
                    </a:br>
                    <a:fld id="{4FADE534-3E29-43D9-ABD7-9308AAC8BF23}" type="VALUE">
                      <a:rPr lang="fr-FR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[VALEUR]</a:t>
                    </a:fld>
                    <a:endParaRPr lang="fr-FR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ED7D31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255-4094-A340-69D1B2A5D04A}"/>
                </c:ext>
              </c:extLst>
            </c:dLbl>
            <c:dLbl>
              <c:idx val="2"/>
              <c:layout>
                <c:manualLayout>
                  <c:x val="3.1977004756768276E-2"/>
                  <c:y val="0.2248823872405961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BCEB3D1-033A-4F84-B329-0A5481CB9F5C}" type="CATEGORYNAME">
                      <a:rPr lang="fr-FR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br>
                      <a:rPr lang="fr-FR"/>
                    </a:br>
                    <a:r>
                      <a:rPr lang="fr-FR"/>
                      <a:t> </a:t>
                    </a:r>
                    <a:fld id="{CEFCB65C-9396-4292-9C34-574BE56B2C88}" type="VALUE">
                      <a:rPr lang="fr-FR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[VALEUR]</a:t>
                    </a:fld>
                    <a:endParaRPr lang="fr-FR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A5A5A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360285667956822"/>
                      <c:h val="0.1736214429847303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255-4094-A340-69D1B2A5D04A}"/>
                </c:ext>
              </c:extLst>
            </c:dLbl>
            <c:dLbl>
              <c:idx val="3"/>
              <c:layout>
                <c:manualLayout>
                  <c:x val="3.2732367073857351E-5"/>
                  <c:y val="0.1167544341755639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3212EB0-6E94-4813-8C73-0A7592239DD2}" type="CATEGORYNAME">
                      <a:rPr lang="fr-FR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br>
                      <a:rPr lang="fr-FR"/>
                    </a:br>
                    <a:r>
                      <a:rPr lang="fr-FR"/>
                      <a:t> </a:t>
                    </a:r>
                    <a:fld id="{17076577-FD30-4A95-A136-EA0FC46C11EE}" type="VALUE">
                      <a:rPr lang="fr-FR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[VALEUR]</a:t>
                    </a:fld>
                    <a:endParaRPr lang="fr-FR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255-4094-A340-69D1B2A5D04A}"/>
                </c:ext>
              </c:extLst>
            </c:dLbl>
            <c:dLbl>
              <c:idx val="4"/>
              <c:layout>
                <c:manualLayout>
                  <c:x val="-1.2987280816201173E-2"/>
                  <c:y val="-1.322837572003507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EBB9CC3-3625-42B0-B5C1-EDF784B00D75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/>
                      <a:t> </a:t>
                    </a:r>
                    <a:br>
                      <a:rPr lang="en-US"/>
                    </a:br>
                    <a:fld id="{81CA29D9-CA0F-4C7A-879C-F3849602BA30}" type="VALU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[VALEUR]</a:t>
                    </a:fld>
                    <a:endParaRPr lang="en-US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255-4094-A340-69D1B2A5D04A}"/>
                </c:ext>
              </c:extLst>
            </c:dLbl>
            <c:dLbl>
              <c:idx val="5"/>
              <c:layout>
                <c:manualLayout>
                  <c:x val="1.9480921224301749E-2"/>
                  <c:y val="-7.672457917620342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DEF7DCE-C2C7-44BC-B316-B41F71514360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br>
                      <a:rPr lang="en-US"/>
                    </a:br>
                    <a:r>
                      <a:rPr lang="en-US"/>
                      <a:t> </a:t>
                    </a:r>
                    <a:fld id="{C3BAC95F-9260-434D-823E-CC3AC0C5BDBC}" type="VALU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[VALEUR]</a:t>
                    </a:fld>
                    <a:endParaRPr lang="en-US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70AD47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6311395793518599"/>
                      <c:h val="0.155045729557420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255-4094-A340-69D1B2A5D04A}"/>
                </c:ext>
              </c:extLst>
            </c:dLbl>
            <c:dLbl>
              <c:idx val="6"/>
              <c:layout>
                <c:manualLayout>
                  <c:x val="0.22078377387541995"/>
                  <c:y val="-3.174810172808417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361F124-36C3-410A-94AC-D8A9979DE86E}" type="CATEGORYNAME">
                      <a:rPr lang="fr-FR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br>
                      <a:rPr lang="fr-FR"/>
                    </a:br>
                    <a:r>
                      <a:rPr lang="fr-FR"/>
                      <a:t> </a:t>
                    </a:r>
                    <a:fld id="{926D14D3-B473-48F7-A7E3-36582BB67A38}" type="VALUE">
                      <a:rPr lang="fr-FR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[VALEUR]</a:t>
                    </a:fld>
                    <a:endParaRPr lang="fr-FR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4472C4">
                      <a:lumMod val="60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4162991055990349"/>
                      <c:h val="0.158732800767954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255-4094-A340-69D1B2A5D04A}"/>
                </c:ext>
              </c:extLst>
            </c:dLbl>
            <c:dLbl>
              <c:idx val="7"/>
              <c:layout>
                <c:manualLayout>
                  <c:x val="0.39719433829548573"/>
                  <c:y val="4.233080230411224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3AA42D5-6F08-4CEF-BD38-ADBE8C9DFC65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br>
                      <a:rPr lang="en-US"/>
                    </a:br>
                    <a:r>
                      <a:rPr lang="en-US"/>
                      <a:t> </a:t>
                    </a:r>
                    <a:fld id="{45361653-52B9-4E91-8B08-FF591EA387F4}" type="VALU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[VALEUR]</a:t>
                    </a:fld>
                    <a:endParaRPr lang="en-US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srgbClr val="ED7D31">
                      <a:lumMod val="60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939362863092074"/>
                      <c:h val="0.1381306992686062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9255-4094-A340-69D1B2A5D04A}"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4472C4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'CO DEP FONC'!$A$2:$A$9</c:f>
              <c:strCache>
                <c:ptCount val="8"/>
                <c:pt idx="0">
                  <c:v>CHARGES A CARACTERE GENERAL</c:v>
                </c:pt>
                <c:pt idx="1">
                  <c:v>CHARGES DU PERSONNEL</c:v>
                </c:pt>
                <c:pt idx="2">
                  <c:v>AUTRES CHARGES COURANTES</c:v>
                </c:pt>
                <c:pt idx="3">
                  <c:v>ATTENUATION DE PRODUITS</c:v>
                </c:pt>
                <c:pt idx="4">
                  <c:v>CHARGES FINANCIERES</c:v>
                </c:pt>
                <c:pt idx="5">
                  <c:v>PRODUITS EXCEPTIONNELS</c:v>
                </c:pt>
                <c:pt idx="6">
                  <c:v>VIREMENT A SECTION INVESTISSEMENT</c:v>
                </c:pt>
                <c:pt idx="7">
                  <c:v>AMORTISSEMENT</c:v>
                </c:pt>
              </c:strCache>
            </c:strRef>
          </c:cat>
          <c:val>
            <c:numRef>
              <c:f>'CO DEP FONC'!$B$2:$B$9</c:f>
              <c:numCache>
                <c:formatCode>#,##0.00\ "€"</c:formatCode>
                <c:ptCount val="8"/>
                <c:pt idx="0">
                  <c:v>142852.57</c:v>
                </c:pt>
                <c:pt idx="1">
                  <c:v>117070</c:v>
                </c:pt>
                <c:pt idx="2">
                  <c:v>72937</c:v>
                </c:pt>
                <c:pt idx="3">
                  <c:v>3000</c:v>
                </c:pt>
                <c:pt idx="4">
                  <c:v>6922</c:v>
                </c:pt>
                <c:pt idx="5">
                  <c:v>46146.16</c:v>
                </c:pt>
                <c:pt idx="6">
                  <c:v>5031.2700000000004</c:v>
                </c:pt>
                <c:pt idx="7">
                  <c:v>5395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255-4094-A340-69D1B2A5D04A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9255-4094-A340-69D1B2A5D04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9255-4094-A340-69D1B2A5D04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9255-4094-A340-69D1B2A5D04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9255-4094-A340-69D1B2A5D04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A-9255-4094-A340-69D1B2A5D04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C-9255-4094-A340-69D1B2A5D04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E-9255-4094-A340-69D1B2A5D04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0-9255-4094-A340-69D1B2A5D04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9255-4094-A340-69D1B2A5D04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9255-4094-A340-69D1B2A5D04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9255-4094-A340-69D1B2A5D04A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9255-4094-A340-69D1B2A5D04A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A-9255-4094-A340-69D1B2A5D04A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C-9255-4094-A340-69D1B2A5D04A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E-9255-4094-A340-69D1B2A5D04A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0-9255-4094-A340-69D1B2A5D04A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'CO DEP FONC'!$A$2:$A$9</c:f>
              <c:strCache>
                <c:ptCount val="8"/>
                <c:pt idx="0">
                  <c:v>CHARGES A CARACTERE GENERAL</c:v>
                </c:pt>
                <c:pt idx="1">
                  <c:v>CHARGES DU PERSONNEL</c:v>
                </c:pt>
                <c:pt idx="2">
                  <c:v>AUTRES CHARGES COURANTES</c:v>
                </c:pt>
                <c:pt idx="3">
                  <c:v>ATTENUATION DE PRODUITS</c:v>
                </c:pt>
                <c:pt idx="4">
                  <c:v>CHARGES FINANCIERES</c:v>
                </c:pt>
                <c:pt idx="5">
                  <c:v>PRODUITS EXCEPTIONNELS</c:v>
                </c:pt>
                <c:pt idx="6">
                  <c:v>VIREMENT A SECTION INVESTISSEMENT</c:v>
                </c:pt>
                <c:pt idx="7">
                  <c:v>AMORTISSEMENT</c:v>
                </c:pt>
              </c:strCache>
            </c:strRef>
          </c:cat>
          <c:val>
            <c:numRef>
              <c:f>'CO DEP FONC'!$C$2:$C$9</c:f>
              <c:numCache>
                <c:formatCode>0%</c:formatCode>
                <c:ptCount val="8"/>
                <c:pt idx="0">
                  <c:v>0.35770912523725817</c:v>
                </c:pt>
                <c:pt idx="1">
                  <c:v>0.29314843472207613</c:v>
                </c:pt>
                <c:pt idx="2">
                  <c:v>0.18263745949708779</c:v>
                </c:pt>
                <c:pt idx="3">
                  <c:v>7.5121320933307289E-3</c:v>
                </c:pt>
                <c:pt idx="4">
                  <c:v>1.7332992783345103E-2</c:v>
                </c:pt>
                <c:pt idx="5">
                  <c:v>0.11555201650665826</c:v>
                </c:pt>
                <c:pt idx="6">
                  <c:v>1.2598521612404033E-2</c:v>
                </c:pt>
                <c:pt idx="7">
                  <c:v>1.3509317547839761E-2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9255-4094-A340-69D1B2A5D04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5C8E-4C84-8E1A-FAFEA43F1A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5C8E-4C84-8E1A-FAFEA43F1A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5C8E-4C84-8E1A-FAFEA43F1A7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5C8E-4C84-8E1A-FAFEA43F1A7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5C8E-4C84-8E1A-FAFEA43F1A7C}"/>
              </c:ext>
            </c:extLst>
          </c:dPt>
          <c:dLbls>
            <c:dLbl>
              <c:idx val="0"/>
              <c:layout>
                <c:manualLayout>
                  <c:x val="-0.1539266303191657"/>
                  <c:y val="0.3586610756681126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fr-FR" dirty="0"/>
                      <a:t>DOTATIONS &amp;</a:t>
                    </a:r>
                    <a:r>
                      <a:rPr lang="fr-FR" baseline="0" dirty="0"/>
                      <a:t> FONDS GLOBALISES
</a:t>
                    </a:r>
                    <a:fld id="{A34CEC56-20FC-4D41-9AA4-36C5CF04F75B}" type="VALUE">
                      <a:rPr lang="fr-FR" baseline="0"/>
                      <a:pPr>
                        <a:defRPr/>
                      </a:pPr>
                      <a:t>[VALEUR]</a:t>
                    </a:fld>
                    <a:endParaRPr lang="fr-FR" baseline="0" dirty="0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41499853529928715"/>
                      <c:h val="0.165163775663926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C8E-4C84-8E1A-FAFEA43F1A7C}"/>
                </c:ext>
              </c:extLst>
            </c:dLbl>
            <c:dLbl>
              <c:idx val="1"/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5C8E-4C84-8E1A-FAFEA43F1A7C}"/>
                </c:ext>
              </c:extLst>
            </c:dLbl>
            <c:dLbl>
              <c:idx val="2"/>
              <c:layout>
                <c:manualLayout>
                  <c:x val="3.2970421420104798E-2"/>
                  <c:y val="0.1216598971395817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SUBVENTIONS RECUES</a:t>
                    </a:r>
                    <a:r>
                      <a:rPr lang="en-US" baseline="0" dirty="0"/>
                      <a:t>
</a:t>
                    </a:r>
                    <a:fld id="{57F4E70D-BA5B-4592-BA15-E1FFBD524729}" type="VALU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[VALEUR]</a:t>
                    </a:fld>
                    <a:endParaRPr lang="en-US" baseline="0" dirty="0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3348200310761086"/>
                      <c:h val="0.122251990177974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C8E-4C84-8E1A-FAFEA43F1A7C}"/>
                </c:ext>
              </c:extLst>
            </c:dLbl>
            <c:dLbl>
              <c:idx val="3"/>
              <c:layout>
                <c:manualLayout>
                  <c:x val="6.3815393778380147E-3"/>
                  <c:y val="-0.1066607317388113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fr-FR" dirty="0"/>
                      <a:t>VIREMENT SECTION EXPLOITATION</a:t>
                    </a:r>
                    <a:r>
                      <a:rPr lang="fr-FR" baseline="0" dirty="0"/>
                      <a:t>
</a:t>
                    </a:r>
                    <a:fld id="{A8001DE5-D4C0-4BF2-884C-87F8AE9EFF9F}" type="VALUE">
                      <a:rPr lang="fr-FR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[VALEUR]</a:t>
                    </a:fld>
                    <a:endParaRPr lang="fr-FR" baseline="0" dirty="0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3221288055629483"/>
                      <c:h val="0.13333221353562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C8E-4C84-8E1A-FAFEA43F1A7C}"/>
                </c:ext>
              </c:extLst>
            </c:dLbl>
            <c:dLbl>
              <c:idx val="4"/>
              <c:layout>
                <c:manualLayout>
                  <c:x val="0.35182261863028963"/>
                  <c:y val="-8.5816747204617485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AMORTISSEMENT</a:t>
                    </a:r>
                    <a:r>
                      <a:rPr lang="en-US" baseline="0" dirty="0"/>
                      <a:t>
</a:t>
                    </a:r>
                    <a:fld id="{1990D437-B34C-40CC-A1E7-AA6B0E6875B4}" type="VALU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[VALEUR]</a:t>
                    </a:fld>
                    <a:endParaRPr lang="en-US" baseline="0" dirty="0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3167063760593096"/>
                      <c:h val="0.1114909527349865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C8E-4C84-8E1A-FAFEA43F1A7C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4472C4"/>
                </a:solidFill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'CO RE INV'!$A$3:$A$7</c:f>
              <c:strCache>
                <c:ptCount val="5"/>
                <c:pt idx="0">
                  <c:v>Dotations &amp; fonds  globalisés</c:v>
                </c:pt>
                <c:pt idx="1">
                  <c:v>recettes liées aux emprunts</c:v>
                </c:pt>
                <c:pt idx="2">
                  <c:v>subventions reçues</c:v>
                </c:pt>
                <c:pt idx="3">
                  <c:v>VIREMENT section exploitation</c:v>
                </c:pt>
                <c:pt idx="4">
                  <c:v>Amortissement</c:v>
                </c:pt>
              </c:strCache>
            </c:strRef>
          </c:cat>
          <c:val>
            <c:numRef>
              <c:f>'CO RE INV'!$B$3:$B$7</c:f>
              <c:numCache>
                <c:formatCode>General</c:formatCode>
                <c:ptCount val="5"/>
                <c:pt idx="0" formatCode="#,##0.00\ &quot;€&quot;">
                  <c:v>27363.73</c:v>
                </c:pt>
                <c:pt idx="2" formatCode="#,##0.00\ &quot;€&quot;">
                  <c:v>13941</c:v>
                </c:pt>
                <c:pt idx="3" formatCode="#,##0.00\ &quot;€&quot;">
                  <c:v>5031.2700000000004</c:v>
                </c:pt>
                <c:pt idx="4" formatCode="#,##0.00\ &quot;€&quot;">
                  <c:v>5395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C8E-4C84-8E1A-FAFEA43F1A7C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C-5C8E-4C84-8E1A-FAFEA43F1A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5C8E-4C84-8E1A-FAFEA43F1A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5C8E-4C84-8E1A-FAFEA43F1A7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5C8E-4C84-8E1A-FAFEA43F1A7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5C8E-4C84-8E1A-FAFEA43F1A7C}"/>
              </c:ext>
            </c:extLst>
          </c:dPt>
          <c:dLbls>
            <c:dLbl>
              <c:idx val="0"/>
              <c:spPr>
                <a:solidFill>
                  <a:schemeClr val="lt1"/>
                </a:solidFill>
                <a:ln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C-5C8E-4C84-8E1A-FAFEA43F1A7C}"/>
                </c:ext>
              </c:extLst>
            </c:dLbl>
            <c:dLbl>
              <c:idx val="1"/>
              <c:spPr>
                <a:solidFill>
                  <a:schemeClr val="lt1"/>
                </a:solidFill>
                <a:ln>
                  <a:solidFill>
                    <a:schemeClr val="accent2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E-5C8E-4C84-8E1A-FAFEA43F1A7C}"/>
                </c:ext>
              </c:extLst>
            </c:dLbl>
            <c:dLbl>
              <c:idx val="2"/>
              <c:spPr>
                <a:solidFill>
                  <a:schemeClr val="lt1"/>
                </a:solidFill>
                <a:ln>
                  <a:solidFill>
                    <a:schemeClr val="accent3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0-5C8E-4C84-8E1A-FAFEA43F1A7C}"/>
                </c:ext>
              </c:extLst>
            </c:dLbl>
            <c:dLbl>
              <c:idx val="3"/>
              <c:spPr>
                <a:solidFill>
                  <a:schemeClr val="lt1"/>
                </a:solidFill>
                <a:ln>
                  <a:solidFill>
                    <a:schemeClr val="accent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2-5C8E-4C84-8E1A-FAFEA43F1A7C}"/>
                </c:ext>
              </c:extLst>
            </c:dLbl>
            <c:dLbl>
              <c:idx val="4"/>
              <c:spPr>
                <a:solidFill>
                  <a:schemeClr val="lt1"/>
                </a:solidFill>
                <a:ln>
                  <a:solidFill>
                    <a:schemeClr val="accent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4-5C8E-4C84-8E1A-FAFEA43F1A7C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ED7D31"/>
                </a:solidFill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'CO RE INV'!$A$3:$A$7</c:f>
              <c:strCache>
                <c:ptCount val="5"/>
                <c:pt idx="0">
                  <c:v>Dotations &amp; fonds  globalisés</c:v>
                </c:pt>
                <c:pt idx="1">
                  <c:v>recettes liées aux emprunts</c:v>
                </c:pt>
                <c:pt idx="2">
                  <c:v>subventions reçues</c:v>
                </c:pt>
                <c:pt idx="3">
                  <c:v>VIREMENT section exploitation</c:v>
                </c:pt>
                <c:pt idx="4">
                  <c:v>Amortissement</c:v>
                </c:pt>
              </c:strCache>
            </c:strRef>
          </c:cat>
          <c:val>
            <c:numRef>
              <c:f>'CO RE INV'!$C$3:$C$7</c:f>
              <c:numCache>
                <c:formatCode>0%</c:formatCode>
                <c:ptCount val="5"/>
                <c:pt idx="0">
                  <c:v>0.52896193771626299</c:v>
                </c:pt>
                <c:pt idx="1">
                  <c:v>0</c:v>
                </c:pt>
                <c:pt idx="2">
                  <c:v>0.26949024762714813</c:v>
                </c:pt>
                <c:pt idx="3">
                  <c:v>9.7258317063269609E-2</c:v>
                </c:pt>
                <c:pt idx="4">
                  <c:v>0.10428949759331929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5C8E-4C84-8E1A-FAFEA43F1A7C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96726733790933"/>
          <c:y val="5.1938127386671369E-2"/>
          <c:w val="0.86159565809162542"/>
          <c:h val="0.83345506443136164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6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D223-458F-ADBD-02243CE747E4}"/>
              </c:ext>
            </c:extLst>
          </c:dPt>
          <c:dPt>
            <c:idx val="1"/>
            <c:bubble3D val="0"/>
            <c:explosion val="16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D223-458F-ADBD-02243CE747E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D223-458F-ADBD-02243CE747E4}"/>
              </c:ext>
            </c:extLst>
          </c:dPt>
          <c:dLbls>
            <c:dLbl>
              <c:idx val="0"/>
              <c:layout>
                <c:manualLayout>
                  <c:x val="-0.15625999064497442"/>
                  <c:y val="0.19862071841733636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383479202212774"/>
                      <c:h val="0.14713340894320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223-458F-ADBD-02243CE747E4}"/>
                </c:ext>
              </c:extLst>
            </c:dLbl>
            <c:dLbl>
              <c:idx val="1"/>
              <c:layout>
                <c:manualLayout>
                  <c:x val="4.6318599514342364E-3"/>
                  <c:y val="-0.13241375148673731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4639781386431501"/>
                      <c:h val="0.147133433518279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223-458F-ADBD-02243CE747E4}"/>
                </c:ext>
              </c:extLst>
            </c:dLbl>
            <c:dLbl>
              <c:idx val="2"/>
              <c:layout>
                <c:manualLayout>
                  <c:x val="0.14510127321615057"/>
                  <c:y val="-1.4712645808691586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5354773566457006"/>
                      <c:h val="0.128808056918301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223-458F-ADBD-02243CE747E4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4472C4"/>
                </a:solidFill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'CO DEP INV'!$A$2:$A$4</c:f>
              <c:strCache>
                <c:ptCount val="3"/>
                <c:pt idx="0">
                  <c:v>DEPENSES EQUIPEMENT</c:v>
                </c:pt>
                <c:pt idx="1">
                  <c:v>REMBOURSEMENT EMPRUNTS</c:v>
                </c:pt>
                <c:pt idx="2">
                  <c:v>REPORT EXERCICE N-1</c:v>
                </c:pt>
              </c:strCache>
            </c:strRef>
          </c:cat>
          <c:val>
            <c:numRef>
              <c:f>'CO DEP INV'!$B$2:$B$4</c:f>
              <c:numCache>
                <c:formatCode>#,##0.00\ "€"</c:formatCode>
                <c:ptCount val="3"/>
                <c:pt idx="0">
                  <c:v>33907.380000000005</c:v>
                </c:pt>
                <c:pt idx="1">
                  <c:v>16076</c:v>
                </c:pt>
                <c:pt idx="2">
                  <c:v>1747.62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23-458F-ADBD-02243CE747E4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8-D223-458F-ADBD-02243CE747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A-D223-458F-ADBD-02243CE747E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C-D223-458F-ADBD-02243CE747E4}"/>
              </c:ext>
            </c:extLst>
          </c:dPt>
          <c:dLbls>
            <c:dLbl>
              <c:idx val="0"/>
              <c:spPr>
                <a:solidFill>
                  <a:schemeClr val="lt1"/>
                </a:solidFill>
                <a:ln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8-D223-458F-ADBD-02243CE747E4}"/>
                </c:ext>
              </c:extLst>
            </c:dLbl>
            <c:dLbl>
              <c:idx val="1"/>
              <c:spPr>
                <a:solidFill>
                  <a:schemeClr val="lt1"/>
                </a:solidFill>
                <a:ln>
                  <a:solidFill>
                    <a:schemeClr val="accent2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A-D223-458F-ADBD-02243CE747E4}"/>
                </c:ext>
              </c:extLst>
            </c:dLbl>
            <c:dLbl>
              <c:idx val="2"/>
              <c:spPr>
                <a:solidFill>
                  <a:schemeClr val="lt1"/>
                </a:solidFill>
                <a:ln>
                  <a:solidFill>
                    <a:schemeClr val="accent3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C-D223-458F-ADBD-02243CE747E4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ED7D31"/>
                </a:solidFill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'CO DEP INV'!$A$2:$A$4</c:f>
              <c:strCache>
                <c:ptCount val="3"/>
                <c:pt idx="0">
                  <c:v>DEPENSES EQUIPEMENT</c:v>
                </c:pt>
                <c:pt idx="1">
                  <c:v>REMBOURSEMENT EMPRUNTS</c:v>
                </c:pt>
                <c:pt idx="2">
                  <c:v>REPORT EXERCICE N-1</c:v>
                </c:pt>
              </c:strCache>
            </c:strRef>
          </c:cat>
          <c:val>
            <c:numRef>
              <c:f>'CO DEP INV'!$C$2:$C$4</c:f>
              <c:numCache>
                <c:formatCode>0%</c:formatCode>
                <c:ptCount val="3"/>
                <c:pt idx="0">
                  <c:v>0.6554557228740987</c:v>
                </c:pt>
                <c:pt idx="1">
                  <c:v>0.31076143898242831</c:v>
                </c:pt>
                <c:pt idx="2">
                  <c:v>3.3782838143472958E-2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223-458F-ADBD-02243CE747E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5196290053443225E-2"/>
          <c:y val="0.11153243726289266"/>
          <c:w val="0.82362012548175567"/>
          <c:h val="0.79202208636037763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6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6275-435A-8503-72FED44BDD84}"/>
              </c:ext>
            </c:extLst>
          </c:dPt>
          <c:dPt>
            <c:idx val="1"/>
            <c:bubble3D val="0"/>
            <c:explosion val="13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6275-435A-8503-72FED44BDD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6275-435A-8503-72FED44BDD8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6275-435A-8503-72FED44BDD84}"/>
              </c:ext>
            </c:extLst>
          </c:dPt>
          <c:dLbls>
            <c:dLbl>
              <c:idx val="0"/>
              <c:layout>
                <c:manualLayout>
                  <c:x val="-2.9472536088523696E-2"/>
                  <c:y val="-0.13868403991688455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6275-435A-8503-72FED44BDD84}"/>
                </c:ext>
              </c:extLst>
            </c:dLbl>
            <c:dLbl>
              <c:idx val="1"/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6275-435A-8503-72FED44BDD84}"/>
                </c:ext>
              </c:extLst>
            </c:dLbl>
            <c:dLbl>
              <c:idx val="2"/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6275-435A-8503-72FED44BDD84}"/>
                </c:ext>
              </c:extLst>
            </c:dLbl>
            <c:dLbl>
              <c:idx val="3"/>
              <c:layout>
                <c:manualLayout>
                  <c:x val="3.3682898386884222E-2"/>
                  <c:y val="-5.7282538226539267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463116646098329"/>
                      <c:h val="0.1206005147119742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275-435A-8503-72FED44BDD84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4472C4"/>
                </a:solidFill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'EAU CO FONC'!$A$3:$A$6</c:f>
              <c:strCache>
                <c:ptCount val="4"/>
                <c:pt idx="0">
                  <c:v>VENTE  PRODUITS, PRESTATIONS SERVICES</c:v>
                </c:pt>
                <c:pt idx="1">
                  <c:v>TRANSFERT ENTRE SECTIONS</c:v>
                </c:pt>
                <c:pt idx="2">
                  <c:v>SUBVENTION EXPLOITATION</c:v>
                </c:pt>
                <c:pt idx="3">
                  <c:v>REPORT RESULTAT N-1</c:v>
                </c:pt>
              </c:strCache>
            </c:strRef>
          </c:cat>
          <c:val>
            <c:numRef>
              <c:f>'EAU CO FONC'!$B$3:$B$6</c:f>
              <c:numCache>
                <c:formatCode>#,##0.00\ "€"</c:formatCode>
                <c:ptCount val="4"/>
                <c:pt idx="0">
                  <c:v>58400</c:v>
                </c:pt>
                <c:pt idx="1">
                  <c:v>25680</c:v>
                </c:pt>
                <c:pt idx="2">
                  <c:v>46146.16</c:v>
                </c:pt>
                <c:pt idx="3">
                  <c:v>294.83999999999997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275-435A-8503-72FED44BDD84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A-6275-435A-8503-72FED44BDD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C-6275-435A-8503-72FED44BDD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6275-435A-8503-72FED44BDD8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6275-435A-8503-72FED44BDD84}"/>
              </c:ext>
            </c:extLst>
          </c:dPt>
          <c:dLbls>
            <c:dLbl>
              <c:idx val="0"/>
              <c:spPr>
                <a:solidFill>
                  <a:schemeClr val="lt1"/>
                </a:solidFill>
                <a:ln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A-6275-435A-8503-72FED44BDD84}"/>
                </c:ext>
              </c:extLst>
            </c:dLbl>
            <c:dLbl>
              <c:idx val="1"/>
              <c:spPr>
                <a:solidFill>
                  <a:schemeClr val="lt1"/>
                </a:solidFill>
                <a:ln>
                  <a:solidFill>
                    <a:schemeClr val="accent2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C-6275-435A-8503-72FED44BDD84}"/>
                </c:ext>
              </c:extLst>
            </c:dLbl>
            <c:dLbl>
              <c:idx val="2"/>
              <c:spPr>
                <a:solidFill>
                  <a:schemeClr val="lt1"/>
                </a:solidFill>
                <a:ln>
                  <a:solidFill>
                    <a:schemeClr val="accent3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E-6275-435A-8503-72FED44BDD84}"/>
                </c:ext>
              </c:extLst>
            </c:dLbl>
            <c:dLbl>
              <c:idx val="3"/>
              <c:spPr>
                <a:solidFill>
                  <a:schemeClr val="lt1"/>
                </a:solidFill>
                <a:ln>
                  <a:solidFill>
                    <a:schemeClr val="accent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0-6275-435A-8503-72FED44BDD84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ED7D31"/>
                </a:solidFill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'EAU CO FONC'!$A$3:$A$6</c:f>
              <c:strCache>
                <c:ptCount val="4"/>
                <c:pt idx="0">
                  <c:v>VENTE  PRODUITS, PRESTATIONS SERVICES</c:v>
                </c:pt>
                <c:pt idx="1">
                  <c:v>TRANSFERT ENTRE SECTIONS</c:v>
                </c:pt>
                <c:pt idx="2">
                  <c:v>SUBVENTION EXPLOITATION</c:v>
                </c:pt>
                <c:pt idx="3">
                  <c:v>REPORT RESULTAT N-1</c:v>
                </c:pt>
              </c:strCache>
            </c:strRef>
          </c:cat>
          <c:val>
            <c:numRef>
              <c:f>'EAU CO FONC'!$C$3:$C$6</c:f>
              <c:numCache>
                <c:formatCode>0%</c:formatCode>
                <c:ptCount val="4"/>
                <c:pt idx="0">
                  <c:v>0.44743757709487364</c:v>
                </c:pt>
                <c:pt idx="1">
                  <c:v>0.19674994828418416</c:v>
                </c:pt>
                <c:pt idx="2">
                  <c:v>0.35355352778480093</c:v>
                </c:pt>
                <c:pt idx="3">
                  <c:v>2.2589468361413102E-3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6275-435A-8503-72FED44BDD8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4013-4308-BC62-823B844A42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4013-4308-BC62-823B844A42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4013-4308-BC62-823B844A42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4013-4308-BC62-823B844A4286}"/>
              </c:ext>
            </c:extLst>
          </c:dPt>
          <c:dLbls>
            <c:dLbl>
              <c:idx val="0"/>
              <c:layout>
                <c:manualLayout>
                  <c:x val="-9.1370834888584704E-2"/>
                  <c:y val="-3.7286374032242435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454168550240855"/>
                      <c:h val="0.162587429696590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013-4308-BC62-823B844A4286}"/>
                </c:ext>
              </c:extLst>
            </c:dLbl>
            <c:dLbl>
              <c:idx val="1"/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4013-4308-BC62-823B844A4286}"/>
                </c:ext>
              </c:extLst>
            </c:dLbl>
            <c:dLbl>
              <c:idx val="2"/>
              <c:layout>
                <c:manualLayout>
                  <c:x val="-8.4844346682257307E-2"/>
                  <c:y val="0.15846708963703035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4013-4308-BC62-823B844A4286}"/>
                </c:ext>
              </c:extLst>
            </c:dLbl>
            <c:dLbl>
              <c:idx val="3"/>
              <c:layout>
                <c:manualLayout>
                  <c:x val="3.045694496286154E-2"/>
                  <c:y val="-0.39772132301058599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4013-4308-BC62-823B844A428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4472C4"/>
                </a:solidFill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'EAU DEP FONC'!$A$3:$A$6</c:f>
              <c:strCache>
                <c:ptCount val="4"/>
                <c:pt idx="0">
                  <c:v>CHARGES A CARACTERE  GENERAL</c:v>
                </c:pt>
                <c:pt idx="1">
                  <c:v>ATTENUATIONS PRODUITS</c:v>
                </c:pt>
                <c:pt idx="2">
                  <c:v>CHARGES FINANCIERES</c:v>
                </c:pt>
                <c:pt idx="3">
                  <c:v>TRANSFERT ENTRE SECTION</c:v>
                </c:pt>
              </c:strCache>
            </c:strRef>
          </c:cat>
          <c:val>
            <c:numRef>
              <c:f>'EAU DEP FONC'!$B$3:$B$6</c:f>
              <c:numCache>
                <c:formatCode>#,##0.00\ "€"</c:formatCode>
                <c:ptCount val="4"/>
                <c:pt idx="0">
                  <c:v>23100.17</c:v>
                </c:pt>
                <c:pt idx="1">
                  <c:v>4410</c:v>
                </c:pt>
                <c:pt idx="2">
                  <c:v>29293</c:v>
                </c:pt>
                <c:pt idx="3">
                  <c:v>73717.83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013-4308-BC62-823B844A4286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A-4013-4308-BC62-823B844A42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C-4013-4308-BC62-823B844A42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4013-4308-BC62-823B844A42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4013-4308-BC62-823B844A4286}"/>
              </c:ext>
            </c:extLst>
          </c:dPt>
          <c:dLbls>
            <c:dLbl>
              <c:idx val="0"/>
              <c:spPr>
                <a:solidFill>
                  <a:schemeClr val="lt1"/>
                </a:solidFill>
                <a:ln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A-4013-4308-BC62-823B844A4286}"/>
                </c:ext>
              </c:extLst>
            </c:dLbl>
            <c:dLbl>
              <c:idx val="1"/>
              <c:spPr>
                <a:solidFill>
                  <a:schemeClr val="lt1"/>
                </a:solidFill>
                <a:ln>
                  <a:solidFill>
                    <a:schemeClr val="accent2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C-4013-4308-BC62-823B844A4286}"/>
                </c:ext>
              </c:extLst>
            </c:dLbl>
            <c:dLbl>
              <c:idx val="2"/>
              <c:spPr>
                <a:solidFill>
                  <a:schemeClr val="lt1"/>
                </a:solidFill>
                <a:ln>
                  <a:solidFill>
                    <a:schemeClr val="accent3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E-4013-4308-BC62-823B844A4286}"/>
                </c:ext>
              </c:extLst>
            </c:dLbl>
            <c:dLbl>
              <c:idx val="3"/>
              <c:spPr>
                <a:solidFill>
                  <a:schemeClr val="lt1"/>
                </a:solidFill>
                <a:ln>
                  <a:solidFill>
                    <a:schemeClr val="accent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0-4013-4308-BC62-823B844A428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ED7D31"/>
                </a:solidFill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'EAU DEP FONC'!$A$3:$A$6</c:f>
              <c:strCache>
                <c:ptCount val="4"/>
                <c:pt idx="0">
                  <c:v>CHARGES A CARACTERE  GENERAL</c:v>
                </c:pt>
                <c:pt idx="1">
                  <c:v>ATTENUATIONS PRODUITS</c:v>
                </c:pt>
                <c:pt idx="2">
                  <c:v>CHARGES FINANCIERES</c:v>
                </c:pt>
                <c:pt idx="3">
                  <c:v>TRANSFERT ENTRE SECTION</c:v>
                </c:pt>
              </c:strCache>
            </c:strRef>
          </c:cat>
          <c:val>
            <c:numRef>
              <c:f>'EAU DEP FONC'!$C$3:$C$6</c:f>
              <c:numCache>
                <c:formatCode>0%</c:formatCode>
                <c:ptCount val="4"/>
                <c:pt idx="0">
                  <c:v>0.17698431669999462</c:v>
                </c:pt>
                <c:pt idx="1">
                  <c:v>3.378766635254097E-2</c:v>
                </c:pt>
                <c:pt idx="2">
                  <c:v>0.22443131756575571</c:v>
                </c:pt>
                <c:pt idx="3">
                  <c:v>0.56479669938170873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4013-4308-BC62-823B844A4286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535811580658566E-2"/>
          <c:y val="3.7204751368995696E-2"/>
          <c:w val="0.93511764972081757"/>
          <c:h val="0.91388717929875163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34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8FA-4A18-982C-3FFD5A79344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F8FA-4A18-982C-3FFD5A793444}"/>
              </c:ext>
            </c:extLst>
          </c:dPt>
          <c:dLbls>
            <c:dLbl>
              <c:idx val="0"/>
              <c:layout>
                <c:manualLayout>
                  <c:x val="-1.9525722997241979E-2"/>
                  <c:y val="-0.36863764548101746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F8FA-4A18-982C-3FFD5A793444}"/>
                </c:ext>
              </c:extLst>
            </c:dLbl>
            <c:dLbl>
              <c:idx val="1"/>
              <c:layout>
                <c:manualLayout>
                  <c:x val="4.5595858454138202E-2"/>
                  <c:y val="-0.12743412464392051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F8FA-4A18-982C-3FFD5A793444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4472C4"/>
                </a:solidFill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'EAU RE INV'!$A$7:$A$8</c:f>
              <c:strCache>
                <c:ptCount val="2"/>
                <c:pt idx="0">
                  <c:v>TRANSFERT ENTRE SECTIONS</c:v>
                </c:pt>
                <c:pt idx="1">
                  <c:v>VIREMENT  EXPLOITATION</c:v>
                </c:pt>
              </c:strCache>
            </c:strRef>
          </c:cat>
          <c:val>
            <c:numRef>
              <c:f>'EAU RE INV'!$B$7:$B$8</c:f>
              <c:numCache>
                <c:formatCode>#,##0.00\ "€"</c:formatCode>
                <c:ptCount val="2"/>
                <c:pt idx="0">
                  <c:v>73717.83</c:v>
                </c:pt>
                <c:pt idx="1">
                  <c:v>65381.17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FA-4A18-982C-3FFD5A79344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19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420-4336-B4D5-882C71DA36EB}"/>
              </c:ext>
            </c:extLst>
          </c:dPt>
          <c:dPt>
            <c:idx val="1"/>
            <c:bubble3D val="0"/>
            <c:explosion val="19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420-4336-B4D5-882C71DA36EB}"/>
              </c:ext>
            </c:extLst>
          </c:dPt>
          <c:dPt>
            <c:idx val="2"/>
            <c:bubble3D val="0"/>
            <c:explosion val="15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420-4336-B4D5-882C71DA36EB}"/>
              </c:ext>
            </c:extLst>
          </c:dPt>
          <c:dLbls>
            <c:dLbl>
              <c:idx val="0"/>
              <c:layout>
                <c:manualLayout>
                  <c:x val="8.3539412219049827E-2"/>
                  <c:y val="-6.8376068376068532E-3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E420-4336-B4D5-882C71DA36EB}"/>
                </c:ext>
              </c:extLst>
            </c:dLbl>
            <c:dLbl>
              <c:idx val="1"/>
              <c:layout>
                <c:manualLayout>
                  <c:x val="-0.27480069808897967"/>
                  <c:y val="-4.1025641025641151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E420-4336-B4D5-882C71DA36EB}"/>
                </c:ext>
              </c:extLst>
            </c:dLbl>
            <c:dLbl>
              <c:idx val="2"/>
              <c:layout>
                <c:manualLayout>
                  <c:x val="-3.9571300524813093E-2"/>
                  <c:y val="7.8346673280123036E-18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E420-4336-B4D5-882C71DA36EB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4472C4"/>
                </a:solidFill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'EAU DEP INV'!$A$4:$A$6</c:f>
              <c:strCache>
                <c:ptCount val="3"/>
                <c:pt idx="0">
                  <c:v>EMPRUNTS</c:v>
                </c:pt>
                <c:pt idx="1">
                  <c:v>IMMOBILISATIONS  EN COURS</c:v>
                </c:pt>
                <c:pt idx="2">
                  <c:v>TRANSFERT ENTRE SECTION</c:v>
                </c:pt>
              </c:strCache>
            </c:strRef>
          </c:cat>
          <c:val>
            <c:numRef>
              <c:f>'EAU DEP INV'!$B$4:$B$6</c:f>
              <c:numCache>
                <c:formatCode>#,##0.00\ "€"</c:formatCode>
                <c:ptCount val="3"/>
                <c:pt idx="0">
                  <c:v>26057</c:v>
                </c:pt>
                <c:pt idx="1">
                  <c:v>87362</c:v>
                </c:pt>
                <c:pt idx="2">
                  <c:v>25680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20-4336-B4D5-882C71DA36EB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8-E420-4336-B4D5-882C71DA36E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A-E420-4336-B4D5-882C71DA36E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C-E420-4336-B4D5-882C71DA36EB}"/>
              </c:ext>
            </c:extLst>
          </c:dPt>
          <c:dLbls>
            <c:dLbl>
              <c:idx val="0"/>
              <c:spPr>
                <a:solidFill>
                  <a:schemeClr val="lt1"/>
                </a:solidFill>
                <a:ln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8-E420-4336-B4D5-882C71DA36EB}"/>
                </c:ext>
              </c:extLst>
            </c:dLbl>
            <c:dLbl>
              <c:idx val="1"/>
              <c:spPr>
                <a:solidFill>
                  <a:schemeClr val="lt1"/>
                </a:solidFill>
                <a:ln>
                  <a:solidFill>
                    <a:schemeClr val="accent2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A-E420-4336-B4D5-882C71DA36EB}"/>
                </c:ext>
              </c:extLst>
            </c:dLbl>
            <c:dLbl>
              <c:idx val="2"/>
              <c:spPr>
                <a:solidFill>
                  <a:schemeClr val="lt1"/>
                </a:solidFill>
                <a:ln>
                  <a:solidFill>
                    <a:schemeClr val="accent3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C-E420-4336-B4D5-882C71DA36EB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ED7D31"/>
                </a:solidFill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'EAU DEP INV'!$A$4:$A$6</c:f>
              <c:strCache>
                <c:ptCount val="3"/>
                <c:pt idx="0">
                  <c:v>EMPRUNTS</c:v>
                </c:pt>
                <c:pt idx="1">
                  <c:v>IMMOBILISATIONS  EN COURS</c:v>
                </c:pt>
                <c:pt idx="2">
                  <c:v>TRANSFERT ENTRE SECTION</c:v>
                </c:pt>
              </c:strCache>
            </c:strRef>
          </c:cat>
          <c:val>
            <c:numRef>
              <c:f>'EAU DEP INV'!$C$4:$C$6</c:f>
              <c:numCache>
                <c:formatCode>0%</c:formatCode>
                <c:ptCount val="3"/>
                <c:pt idx="0">
                  <c:v>0.18732701169670524</c:v>
                </c:pt>
                <c:pt idx="1">
                  <c:v>0.62805627646496376</c:v>
                </c:pt>
                <c:pt idx="2">
                  <c:v>0.18461671183833098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420-4336-B4D5-882C71DA36EB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0.08684</cdr:x>
      <cdr:y>0.38426</cdr:y>
    </cdr:from>
    <cdr:to>
      <cdr:x>0.91945</cdr:x>
      <cdr:y>0.71287</cdr:y>
    </cdr:to>
    <cdr:sp macro="" textlink="">
      <cdr:nvSpPr>
        <cdr:cNvPr id="7" name="Sous-titre 2">
          <a:extLst xmlns:a="http://schemas.openxmlformats.org/drawingml/2006/main">
            <a:ext uri="{FF2B5EF4-FFF2-40B4-BE49-F238E27FC236}">
              <a16:creationId xmlns:a16="http://schemas.microsoft.com/office/drawing/2014/main" id="{153D251A-BAEE-489D-992D-56A032F0FBFE}"/>
            </a:ext>
          </a:extLst>
        </cdr:cNvPr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953699" y="1936181"/>
          <a:ext cx="9144000" cy="16557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>
          <a:normAutofit/>
        </a:bodyPr>
        <a:lstStyle xmlns:a="http://schemas.openxmlformats.org/drawingml/2006/main">
          <a:lvl1pPr marL="0" indent="0" algn="ctr" defTabSz="914400" rtl="0" eaLnBrk="1" latinLnBrk="0" hangingPunct="1">
            <a:lnSpc>
              <a:spcPct val="90000"/>
            </a:lnSpc>
            <a:spcBef>
              <a:spcPts val="1000"/>
            </a:spcBef>
            <a:buFont typeface="Arial" panose="020B0604020202020204" pitchFamily="34" charset="0"/>
            <a:buNone/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 algn="ctr" defTabSz="914400" rtl="0" eaLnBrk="1" latinLnBrk="0" hangingPunct="1">
            <a:lnSpc>
              <a:spcPct val="90000"/>
            </a:lnSpc>
            <a:spcBef>
              <a:spcPts val="500"/>
            </a:spcBef>
            <a:buFont typeface="Arial" panose="020B0604020202020204" pitchFamily="34" charset="0"/>
            <a:buNone/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 algn="ctr" defTabSz="914400" rtl="0" eaLnBrk="1" latinLnBrk="0" hangingPunct="1">
            <a:lnSpc>
              <a:spcPct val="90000"/>
            </a:lnSpc>
            <a:spcBef>
              <a:spcPts val="500"/>
            </a:spcBef>
            <a:buFont typeface="Arial" panose="020B0604020202020204" pitchFamily="34" charset="0"/>
            <a:buNone/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 algn="ctr" defTabSz="914400" rtl="0" eaLnBrk="1" latinLnBrk="0" hangingPunct="1">
            <a:lnSpc>
              <a:spcPct val="90000"/>
            </a:lnSpc>
            <a:spcBef>
              <a:spcPts val="500"/>
            </a:spcBef>
            <a:buFont typeface="Arial" panose="020B0604020202020204" pitchFamily="34" charset="0"/>
            <a:buNone/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 algn="ctr" defTabSz="914400" rtl="0" eaLnBrk="1" latinLnBrk="0" hangingPunct="1">
            <a:lnSpc>
              <a:spcPct val="90000"/>
            </a:lnSpc>
            <a:spcBef>
              <a:spcPts val="500"/>
            </a:spcBef>
            <a:buFont typeface="Arial" panose="020B0604020202020204" pitchFamily="34" charset="0"/>
            <a:buNone/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 algn="ctr" defTabSz="914400" rtl="0" eaLnBrk="1" latinLnBrk="0" hangingPunct="1">
            <a:lnSpc>
              <a:spcPct val="90000"/>
            </a:lnSpc>
            <a:spcBef>
              <a:spcPts val="500"/>
            </a:spcBef>
            <a:buFont typeface="Arial" panose="020B0604020202020204" pitchFamily="34" charset="0"/>
            <a:buNone/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 algn="ctr" defTabSz="914400" rtl="0" eaLnBrk="1" latinLnBrk="0" hangingPunct="1">
            <a:lnSpc>
              <a:spcPct val="90000"/>
            </a:lnSpc>
            <a:spcBef>
              <a:spcPts val="500"/>
            </a:spcBef>
            <a:buFont typeface="Arial" panose="020B0604020202020204" pitchFamily="34" charset="0"/>
            <a:buNone/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 algn="ctr" defTabSz="914400" rtl="0" eaLnBrk="1" latinLnBrk="0" hangingPunct="1">
            <a:lnSpc>
              <a:spcPct val="90000"/>
            </a:lnSpc>
            <a:spcBef>
              <a:spcPts val="500"/>
            </a:spcBef>
            <a:buFont typeface="Arial" panose="020B0604020202020204" pitchFamily="34" charset="0"/>
            <a:buNone/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 algn="ctr" defTabSz="914400" rtl="0" eaLnBrk="1" latinLnBrk="0" hangingPunct="1">
            <a:lnSpc>
              <a:spcPct val="90000"/>
            </a:lnSpc>
            <a:spcBef>
              <a:spcPts val="500"/>
            </a:spcBef>
            <a:buFont typeface="Arial" panose="020B0604020202020204" pitchFamily="34" charset="0"/>
            <a:buNone/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r-FR" dirty="0"/>
        </a:p>
      </cdr:txBody>
    </cdr:sp>
  </cdr:relSizeAnchor>
  <cdr:relSizeAnchor xmlns:cdr="http://schemas.openxmlformats.org/drawingml/2006/chartDrawing">
    <cdr:from>
      <cdr:x>0.35528</cdr:x>
      <cdr:y>0.89268</cdr:y>
    </cdr:from>
    <cdr:to>
      <cdr:x>0.69527</cdr:x>
      <cdr:y>0.95635</cdr:y>
    </cdr:to>
    <cdr:sp macro="" textlink="">
      <cdr:nvSpPr>
        <cdr:cNvPr id="6" name="ZoneTexte 5">
          <a:extLst xmlns:a="http://schemas.openxmlformats.org/drawingml/2006/main">
            <a:ext uri="{FF2B5EF4-FFF2-40B4-BE49-F238E27FC236}">
              <a16:creationId xmlns:a16="http://schemas.microsoft.com/office/drawing/2014/main" id="{03B47CB4-FE63-448E-BFBB-30270DC534D0}"/>
            </a:ext>
          </a:extLst>
        </cdr:cNvPr>
        <cdr:cNvSpPr txBox="1"/>
      </cdr:nvSpPr>
      <cdr:spPr>
        <a:xfrm xmlns:a="http://schemas.openxmlformats.org/drawingml/2006/main">
          <a:off x="2184974" y="4616944"/>
          <a:ext cx="2090919" cy="329303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800" b="1" i="0" u="none" strike="noStrike" dirty="0">
              <a:solidFill>
                <a:schemeClr val="bg1"/>
              </a:solidFill>
              <a:effectLst/>
              <a:latin typeface="Arial Black" panose="020B0A04020102020204" pitchFamily="34" charset="0"/>
            </a:rPr>
            <a:t>399 354,00 €</a:t>
          </a:r>
          <a:r>
            <a:rPr lang="fr-FR" sz="1800" dirty="0">
              <a:solidFill>
                <a:schemeClr val="bg1"/>
              </a:solidFill>
              <a:latin typeface="Arial Black" panose="020B0A04020102020204" pitchFamily="34" charset="0"/>
            </a:rPr>
            <a:t>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0.17813</cdr:x>
      <cdr:y>0.36446</cdr:y>
    </cdr:from>
    <cdr:to>
      <cdr:x>0.31882</cdr:x>
      <cdr:y>0.43373</cdr:y>
    </cdr:to>
    <cdr:sp macro="" textlink="">
      <cdr:nvSpPr>
        <cdr:cNvPr id="2" name="ZoneTexte 1">
          <a:extLst xmlns:a="http://schemas.openxmlformats.org/drawingml/2006/main">
            <a:ext uri="{FF2B5EF4-FFF2-40B4-BE49-F238E27FC236}">
              <a16:creationId xmlns:a16="http://schemas.microsoft.com/office/drawing/2014/main" id="{9AE4CDE4-92CC-41FF-A00D-7A3DDDA4D61D}"/>
            </a:ext>
          </a:extLst>
        </cdr:cNvPr>
        <cdr:cNvSpPr txBox="1"/>
      </cdr:nvSpPr>
      <cdr:spPr>
        <a:xfrm xmlns:a="http://schemas.openxmlformats.org/drawingml/2006/main">
          <a:off x="1045114" y="1703737"/>
          <a:ext cx="825500" cy="32385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2000" b="1" dirty="0">
              <a:solidFill>
                <a:schemeClr val="bg1"/>
              </a:solidFill>
            </a:rPr>
            <a:t>18%</a:t>
          </a:r>
        </a:p>
      </cdr:txBody>
    </cdr:sp>
  </cdr:relSizeAnchor>
  <cdr:relSizeAnchor xmlns:cdr="http://schemas.openxmlformats.org/drawingml/2006/chartDrawing">
    <cdr:from>
      <cdr:x>0.34539</cdr:x>
      <cdr:y>0.9034</cdr:y>
    </cdr:from>
    <cdr:to>
      <cdr:x>0.6993</cdr:x>
      <cdr:y>0.97192</cdr:y>
    </cdr:to>
    <cdr:sp macro="" textlink="">
      <cdr:nvSpPr>
        <cdr:cNvPr id="4" name="ZoneTexte 1">
          <a:extLst xmlns:a="http://schemas.openxmlformats.org/drawingml/2006/main">
            <a:ext uri="{FF2B5EF4-FFF2-40B4-BE49-F238E27FC236}">
              <a16:creationId xmlns:a16="http://schemas.microsoft.com/office/drawing/2014/main" id="{94F50F13-EC72-405F-AE44-F5B145EFD85E}"/>
            </a:ext>
          </a:extLst>
        </cdr:cNvPr>
        <cdr:cNvSpPr txBox="1"/>
      </cdr:nvSpPr>
      <cdr:spPr>
        <a:xfrm xmlns:a="http://schemas.openxmlformats.org/drawingml/2006/main">
          <a:off x="2057606" y="4533409"/>
          <a:ext cx="2108385" cy="343846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800" b="1" i="0" u="none" strike="noStrike" dirty="0">
              <a:solidFill>
                <a:schemeClr val="bg1"/>
              </a:solidFill>
              <a:effectLst/>
              <a:latin typeface="Arial Black" panose="020B0A04020102020204" pitchFamily="34" charset="0"/>
            </a:rPr>
            <a:t>399 354,00 €</a:t>
          </a:r>
          <a:r>
            <a:rPr lang="fr-FR" sz="1800" dirty="0">
              <a:solidFill>
                <a:schemeClr val="bg1"/>
              </a:solidFill>
              <a:latin typeface="Arial Black" panose="020B0A04020102020204" pitchFamily="34" charset="0"/>
            </a:rPr>
            <a:t>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0.57628</cdr:x>
      <cdr:y>0.19429</cdr:y>
    </cdr:from>
    <cdr:to>
      <cdr:x>0.72649</cdr:x>
      <cdr:y>0.27352</cdr:y>
    </cdr:to>
    <cdr:sp macro="" textlink="">
      <cdr:nvSpPr>
        <cdr:cNvPr id="3" name="ZoneTexte 1">
          <a:extLst xmlns:a="http://schemas.openxmlformats.org/drawingml/2006/main">
            <a:ext uri="{FF2B5EF4-FFF2-40B4-BE49-F238E27FC236}">
              <a16:creationId xmlns:a16="http://schemas.microsoft.com/office/drawing/2014/main" id="{C33E4D3C-09AC-4C84-8843-6C9C432B98F6}"/>
            </a:ext>
          </a:extLst>
        </cdr:cNvPr>
        <cdr:cNvSpPr txBox="1"/>
      </cdr:nvSpPr>
      <cdr:spPr>
        <a:xfrm xmlns:a="http://schemas.openxmlformats.org/drawingml/2006/main">
          <a:off x="3364191" y="794135"/>
          <a:ext cx="876888" cy="32383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2000" b="1" dirty="0">
              <a:solidFill>
                <a:schemeClr val="bg1"/>
              </a:solidFill>
            </a:rPr>
            <a:t>18%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0.29237</cdr:x>
      <cdr:y>0.31783</cdr:y>
    </cdr:from>
    <cdr:to>
      <cdr:x>0.44867</cdr:x>
      <cdr:y>0.40046</cdr:y>
    </cdr:to>
    <cdr:sp macro="" textlink="">
      <cdr:nvSpPr>
        <cdr:cNvPr id="2" name="ZoneTexte 1">
          <a:extLst xmlns:a="http://schemas.openxmlformats.org/drawingml/2006/main">
            <a:ext uri="{FF2B5EF4-FFF2-40B4-BE49-F238E27FC236}">
              <a16:creationId xmlns:a16="http://schemas.microsoft.com/office/drawing/2014/main" id="{C33E4D3C-09AC-4C84-8843-6C9C432B98F6}"/>
            </a:ext>
          </a:extLst>
        </cdr:cNvPr>
        <cdr:cNvSpPr txBox="1"/>
      </cdr:nvSpPr>
      <cdr:spPr>
        <a:xfrm xmlns:a="http://schemas.openxmlformats.org/drawingml/2006/main">
          <a:off x="1678708" y="1301898"/>
          <a:ext cx="897468" cy="3384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2000" b="1" dirty="0">
              <a:solidFill>
                <a:schemeClr val="bg1"/>
              </a:solidFill>
            </a:rPr>
            <a:t>47%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9D4F9A-0F0A-4D5D-A4A3-7CCC235FC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79FD5C1-B311-4440-BD60-2864501611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6CD769-2CE3-49A0-9115-A70787125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7A804-75AA-42B7-A490-4CDDE0E84C63}" type="datetimeFigureOut">
              <a:rPr lang="fr-FR" smtClean="0"/>
              <a:t>29/11/2020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A80B22-B7EA-4E49-9A17-ED6198002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7FE1FB-212D-48A4-8BA0-13B44164C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3A63-70C0-40A6-B9CD-00D708A222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95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924312-7378-48EC-885F-D10EB28D0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A824D62-1860-45E6-9500-D224F524ED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46BD6E-021E-4A5F-B6D2-044242D22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7A804-75AA-42B7-A490-4CDDE0E84C63}" type="datetimeFigureOut">
              <a:rPr lang="fr-FR" smtClean="0"/>
              <a:t>29/11/2020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4F2D2F-482C-4438-A15D-594F265DA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DBCE0D-4482-48B2-8BD5-607F6829C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3A63-70C0-40A6-B9CD-00D708A222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83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76BCB81-C80B-4C52-9EE3-586476958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5E2F8E1-CC5B-4106-B072-8838DF614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DE9CAE-5537-4976-9A8F-34DCAB832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7A804-75AA-42B7-A490-4CDDE0E84C63}" type="datetimeFigureOut">
              <a:rPr lang="fr-FR" smtClean="0"/>
              <a:t>29/11/2020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5432A4-8C3F-46BC-A670-E1D684846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693E7F-6B77-44D0-B5A2-26EC482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3A63-70C0-40A6-B9CD-00D708A222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83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4EBB2B-D38A-4F15-A435-1A500A85C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945D78-2E14-4AAF-9C87-63BFB8D1A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D5910B-456D-470B-980E-BEEF710EB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7A804-75AA-42B7-A490-4CDDE0E84C63}" type="datetimeFigureOut">
              <a:rPr lang="fr-FR" smtClean="0"/>
              <a:t>29/11/2020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F04673-4748-4C64-A374-52504B18F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67ACE8-80A4-4D58-B4BE-92FA7CA36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3A63-70C0-40A6-B9CD-00D708A222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55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D89E44-11FA-4E8C-A1F4-5A609C2D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38EDFF-0BBE-4F0A-A4E4-DDC2E13CB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A0EF63-8E68-42A4-B4EA-BE49350B8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7A804-75AA-42B7-A490-4CDDE0E84C63}" type="datetimeFigureOut">
              <a:rPr lang="fr-FR" smtClean="0"/>
              <a:t>29/11/2020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49C5AC-2564-454A-BA58-37B6506F1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7DD399-F6F9-4B83-919D-091DC51F7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3A63-70C0-40A6-B9CD-00D708A222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32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02D7AB-6734-4446-9B58-D5E8B90B8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F99B48-E2A4-4C76-B481-145FA3CBB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FE6A831-0830-4FA4-A41D-BDA5AE204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67F4E0-62CF-45D1-8861-A8867AC4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7A804-75AA-42B7-A490-4CDDE0E84C63}" type="datetimeFigureOut">
              <a:rPr lang="fr-FR" smtClean="0"/>
              <a:t>29/11/2020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A179B5-A21F-463F-AB6A-C8F4FAD58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59A88D-86C3-41D6-9ADD-18BC24E12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3A63-70C0-40A6-B9CD-00D708A222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416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BF0908-0774-40C5-BFFE-B388E49CA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D030B1-412C-442A-9442-F24703CA8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46F6BA-51EA-42C3-8ECF-BF3480471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84B463C-753C-4603-AFC4-A5B7EC81C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686174-0CC3-44CE-A2B4-C3BDB79F3D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30EDB30-ADED-46A7-8230-15D08DE15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7A804-75AA-42B7-A490-4CDDE0E84C63}" type="datetimeFigureOut">
              <a:rPr lang="fr-FR" smtClean="0"/>
              <a:t>29/11/2020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9BF4E2-59C0-4711-972B-4D67553BA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761C763-45D4-4A06-8FA2-78AA0138A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3A63-70C0-40A6-B9CD-00D708A222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42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9B3B8F-014B-4294-B7CD-752547B43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E61D338-FCDF-4E98-B7E7-C521C28E2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7A804-75AA-42B7-A490-4CDDE0E84C63}" type="datetimeFigureOut">
              <a:rPr lang="fr-FR" smtClean="0"/>
              <a:t>29/11/2020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1C4F38-D975-44D4-8F1A-652E07CBD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564932A-3ADF-4300-8A12-8007C893E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3A63-70C0-40A6-B9CD-00D708A222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45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22D97ED-8F88-4057-97D9-6911D420D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7A804-75AA-42B7-A490-4CDDE0E84C63}" type="datetimeFigureOut">
              <a:rPr lang="fr-FR" smtClean="0"/>
              <a:t>29/11/2020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312A1D6-15FA-4B6C-9635-C3A1320BA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BBBA2D3-8A4D-4E6A-9C4B-D72796D58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3A63-70C0-40A6-B9CD-00D708A222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64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096D0D-5EBC-432B-A3C4-756B8544E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6E570B-97D4-40A1-BFC0-DCD226990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5C1201-124F-43A1-A722-5C8BF6E3F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14E7A9-D518-40FF-95F2-8ED178CD2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7A804-75AA-42B7-A490-4CDDE0E84C63}" type="datetimeFigureOut">
              <a:rPr lang="fr-FR" smtClean="0"/>
              <a:t>29/11/2020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54D320-FA37-4965-8D81-D9D4FECDF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650472-79CB-4529-977A-CAF3E0F60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3A63-70C0-40A6-B9CD-00D708A222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02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491C82-3449-4BEB-85AF-CFAB2D587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D384948-FC93-476F-BCA6-8A0A5028B6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2015CE7-8540-41AA-BAB1-57C780FEC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FA0AFF-DF40-4F27-8302-8D7F2FA83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7A804-75AA-42B7-A490-4CDDE0E84C63}" type="datetimeFigureOut">
              <a:rPr lang="fr-FR" smtClean="0"/>
              <a:t>29/11/2020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2E6429-E5B4-4EB0-9C5C-6C36DD0B7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0C828C-8723-436C-96B8-D304C690C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3A63-70C0-40A6-B9CD-00D708A222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43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E88CF61-B259-4EE8-B231-EC6184FA6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D7AE90-6604-45DF-A980-38207B379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F59D06-5625-4FFA-9B56-63BD069B6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7A804-75AA-42B7-A490-4CDDE0E84C63}" type="datetimeFigureOut">
              <a:rPr lang="fr-FR" smtClean="0"/>
              <a:t>29/11/2020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110822-BE60-414E-B2B0-5D1ABA0A08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062908-3DC3-4EA6-B1CA-3A3FB39876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23A63-70C0-40A6-B9CD-00D708A222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79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52D18F-E90E-4FC7-A42C-B913A79F2E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4354" y="-73449"/>
            <a:ext cx="10917645" cy="793630"/>
          </a:xfrm>
        </p:spPr>
        <p:txBody>
          <a:bodyPr>
            <a:normAutofit/>
          </a:bodyPr>
          <a:lstStyle/>
          <a:p>
            <a:pPr algn="l"/>
            <a:r>
              <a:rPr lang="fr-FR" sz="4000" dirty="0">
                <a:solidFill>
                  <a:srgbClr val="0070C0"/>
                </a:solidFill>
                <a:latin typeface="+mn-lt"/>
              </a:rPr>
              <a:t>DELIBERATION DU BUDGET PRIMITIF 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024017-BEB1-48E7-8363-FD772785D6D9}"/>
              </a:ext>
            </a:extLst>
          </p:cNvPr>
          <p:cNvSpPr/>
          <p:nvPr/>
        </p:nvSpPr>
        <p:spPr>
          <a:xfrm>
            <a:off x="12131614" y="0"/>
            <a:ext cx="60385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02BA47-CD23-4079-A87B-10C0F589ED41}"/>
              </a:ext>
            </a:extLst>
          </p:cNvPr>
          <p:cNvSpPr/>
          <p:nvPr/>
        </p:nvSpPr>
        <p:spPr>
          <a:xfrm>
            <a:off x="12059727" y="0"/>
            <a:ext cx="6038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DDF639-7AE5-422F-9310-ADBA750F1767}"/>
              </a:ext>
            </a:extLst>
          </p:cNvPr>
          <p:cNvSpPr/>
          <p:nvPr/>
        </p:nvSpPr>
        <p:spPr>
          <a:xfrm>
            <a:off x="1156842" y="687913"/>
            <a:ext cx="9326052" cy="45719"/>
          </a:xfrm>
          <a:prstGeom prst="rect">
            <a:avLst/>
          </a:prstGeom>
          <a:effectLst>
            <a:outerShdw blurRad="50800" dist="50800" dir="5400000" algn="ctr" rotWithShape="0">
              <a:schemeClr val="accent1">
                <a:lumMod val="40000"/>
                <a:lumOff val="6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bevelT w="165100" prst="coolSlant"/>
            <a:extrusionClr>
              <a:schemeClr val="accent1">
                <a:lumMod val="60000"/>
                <a:lumOff val="4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Sous-titre 9">
            <a:extLst>
              <a:ext uri="{FF2B5EF4-FFF2-40B4-BE49-F238E27FC236}">
                <a16:creationId xmlns:a16="http://schemas.microsoft.com/office/drawing/2014/main" id="{A7392CC3-6139-4DE5-93E8-D618E7904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1493" y="6006278"/>
            <a:ext cx="4562039" cy="702192"/>
          </a:xfrm>
        </p:spPr>
        <p:txBody>
          <a:bodyPr/>
          <a:lstStyle/>
          <a:p>
            <a:r>
              <a:rPr lang="fr-FR" dirty="0"/>
              <a:t>LE 20 JUILLET 2020</a:t>
            </a:r>
          </a:p>
        </p:txBody>
      </p:sp>
      <p:pic>
        <p:nvPicPr>
          <p:cNvPr id="1026" name="Picture 2" descr="Montjoyer - Village en Drôme Provençale">
            <a:extLst>
              <a:ext uri="{FF2B5EF4-FFF2-40B4-BE49-F238E27FC236}">
                <a16:creationId xmlns:a16="http://schemas.microsoft.com/office/drawing/2014/main" id="{B3C20586-D7E6-40AE-B304-B6BFD1834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757" y="1321067"/>
            <a:ext cx="9194485" cy="428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D4C5946-EC5A-4F0E-83C0-924D156BF047}"/>
              </a:ext>
            </a:extLst>
          </p:cNvPr>
          <p:cNvSpPr/>
          <p:nvPr/>
        </p:nvSpPr>
        <p:spPr>
          <a:xfrm>
            <a:off x="4330182" y="1334518"/>
            <a:ext cx="37960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MONTJOYER</a:t>
            </a:r>
          </a:p>
        </p:txBody>
      </p:sp>
    </p:spTree>
    <p:extLst>
      <p:ext uri="{BB962C8B-B14F-4D97-AF65-F5344CB8AC3E}">
        <p14:creationId xmlns:p14="http://schemas.microsoft.com/office/powerpoint/2010/main" val="224403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024017-BEB1-48E7-8363-FD772785D6D9}"/>
              </a:ext>
            </a:extLst>
          </p:cNvPr>
          <p:cNvSpPr/>
          <p:nvPr/>
        </p:nvSpPr>
        <p:spPr>
          <a:xfrm>
            <a:off x="12131614" y="0"/>
            <a:ext cx="60385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02BA47-CD23-4079-A87B-10C0F589ED41}"/>
              </a:ext>
            </a:extLst>
          </p:cNvPr>
          <p:cNvSpPr/>
          <p:nvPr/>
        </p:nvSpPr>
        <p:spPr>
          <a:xfrm>
            <a:off x="12059727" y="0"/>
            <a:ext cx="6038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DDF639-7AE5-422F-9310-ADBA750F1767}"/>
              </a:ext>
            </a:extLst>
          </p:cNvPr>
          <p:cNvSpPr/>
          <p:nvPr/>
        </p:nvSpPr>
        <p:spPr>
          <a:xfrm>
            <a:off x="1432974" y="555088"/>
            <a:ext cx="9326052" cy="45719"/>
          </a:xfrm>
          <a:prstGeom prst="rect">
            <a:avLst/>
          </a:prstGeom>
          <a:effectLst>
            <a:outerShdw blurRad="50800" dist="50800" dir="5400000" algn="ctr" rotWithShape="0">
              <a:schemeClr val="accent1">
                <a:lumMod val="40000"/>
                <a:lumOff val="6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bevelT w="165100" prst="coolSlant"/>
            <a:extrusionClr>
              <a:schemeClr val="accent1">
                <a:lumMod val="60000"/>
                <a:lumOff val="4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CD4A120-FB90-422A-94BB-3A5FA97D29DA}"/>
              </a:ext>
            </a:extLst>
          </p:cNvPr>
          <p:cNvSpPr txBox="1"/>
          <p:nvPr/>
        </p:nvSpPr>
        <p:spPr>
          <a:xfrm>
            <a:off x="555924" y="780123"/>
            <a:ext cx="8902401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B0F0"/>
                </a:solidFill>
              </a:rPr>
              <a:t>BUDGET COMMUNE – section de fonctionnement</a:t>
            </a:r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25391374-1C7B-4E35-8C1F-657EE3FF9DAD}"/>
              </a:ext>
            </a:extLst>
          </p:cNvPr>
          <p:cNvSpPr/>
          <p:nvPr/>
        </p:nvSpPr>
        <p:spPr>
          <a:xfrm>
            <a:off x="19500" y="841689"/>
            <a:ext cx="390524" cy="46857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" name="Graphique 11">
            <a:extLst>
              <a:ext uri="{FF2B5EF4-FFF2-40B4-BE49-F238E27FC236}">
                <a16:creationId xmlns:a16="http://schemas.microsoft.com/office/drawing/2014/main" id="{AA12CEE2-2DB9-402B-90BF-6BB8EEF918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451519"/>
              </p:ext>
            </p:extLst>
          </p:nvPr>
        </p:nvGraphicFramePr>
        <p:xfrm>
          <a:off x="19500" y="1685968"/>
          <a:ext cx="6149944" cy="51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ZoneTexte 1">
            <a:extLst>
              <a:ext uri="{FF2B5EF4-FFF2-40B4-BE49-F238E27FC236}">
                <a16:creationId xmlns:a16="http://schemas.microsoft.com/office/drawing/2014/main" id="{40B36E80-C5D2-427B-996E-4621A5AC54A3}"/>
              </a:ext>
            </a:extLst>
          </p:cNvPr>
          <p:cNvSpPr txBox="1"/>
          <p:nvPr/>
        </p:nvSpPr>
        <p:spPr>
          <a:xfrm>
            <a:off x="2225390" y="3198218"/>
            <a:ext cx="825500" cy="32385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</a:rPr>
              <a:t>23%</a:t>
            </a:r>
          </a:p>
        </p:txBody>
      </p:sp>
      <p:sp>
        <p:nvSpPr>
          <p:cNvPr id="14" name="ZoneTexte 1">
            <a:extLst>
              <a:ext uri="{FF2B5EF4-FFF2-40B4-BE49-F238E27FC236}">
                <a16:creationId xmlns:a16="http://schemas.microsoft.com/office/drawing/2014/main" id="{A6E09BC1-EF87-4311-848A-722FC6B6873B}"/>
              </a:ext>
            </a:extLst>
          </p:cNvPr>
          <p:cNvSpPr txBox="1"/>
          <p:nvPr/>
        </p:nvSpPr>
        <p:spPr>
          <a:xfrm>
            <a:off x="1020224" y="3575299"/>
            <a:ext cx="825500" cy="32385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</a:rPr>
              <a:t>2%</a:t>
            </a:r>
          </a:p>
        </p:txBody>
      </p:sp>
      <p:sp>
        <p:nvSpPr>
          <p:cNvPr id="15" name="ZoneTexte 1">
            <a:extLst>
              <a:ext uri="{FF2B5EF4-FFF2-40B4-BE49-F238E27FC236}">
                <a16:creationId xmlns:a16="http://schemas.microsoft.com/office/drawing/2014/main" id="{9C4B3FA8-9775-4B58-B94E-676AC41F9ACE}"/>
              </a:ext>
            </a:extLst>
          </p:cNvPr>
          <p:cNvSpPr txBox="1"/>
          <p:nvPr/>
        </p:nvSpPr>
        <p:spPr>
          <a:xfrm>
            <a:off x="1183138" y="3897759"/>
            <a:ext cx="825500" cy="32385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</a:rPr>
              <a:t>7%</a:t>
            </a:r>
          </a:p>
        </p:txBody>
      </p:sp>
      <p:sp>
        <p:nvSpPr>
          <p:cNvPr id="16" name="ZoneTexte 1">
            <a:extLst>
              <a:ext uri="{FF2B5EF4-FFF2-40B4-BE49-F238E27FC236}">
                <a16:creationId xmlns:a16="http://schemas.microsoft.com/office/drawing/2014/main" id="{C7D4C682-C3A6-4C95-8667-B6AA31B39D1B}"/>
              </a:ext>
            </a:extLst>
          </p:cNvPr>
          <p:cNvSpPr txBox="1"/>
          <p:nvPr/>
        </p:nvSpPr>
        <p:spPr>
          <a:xfrm>
            <a:off x="3806241" y="3105150"/>
            <a:ext cx="742950" cy="32385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</a:rPr>
              <a:t>19%</a:t>
            </a:r>
          </a:p>
        </p:txBody>
      </p:sp>
      <p:sp>
        <p:nvSpPr>
          <p:cNvPr id="17" name="ZoneTexte 1">
            <a:extLst>
              <a:ext uri="{FF2B5EF4-FFF2-40B4-BE49-F238E27FC236}">
                <a16:creationId xmlns:a16="http://schemas.microsoft.com/office/drawing/2014/main" id="{95FAF779-4F1E-4B99-8C22-348B1EB37A83}"/>
              </a:ext>
            </a:extLst>
          </p:cNvPr>
          <p:cNvSpPr txBox="1"/>
          <p:nvPr/>
        </p:nvSpPr>
        <p:spPr>
          <a:xfrm>
            <a:off x="3748507" y="4341986"/>
            <a:ext cx="825500" cy="371475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</a:rPr>
              <a:t>49%</a:t>
            </a:r>
          </a:p>
        </p:txBody>
      </p:sp>
      <p:graphicFrame>
        <p:nvGraphicFramePr>
          <p:cNvPr id="18" name="Graphique 17">
            <a:extLst>
              <a:ext uri="{FF2B5EF4-FFF2-40B4-BE49-F238E27FC236}">
                <a16:creationId xmlns:a16="http://schemas.microsoft.com/office/drawing/2014/main" id="{E77AAB8E-7DB4-4F53-8A43-F8C4FE4DD4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084797"/>
              </p:ext>
            </p:extLst>
          </p:nvPr>
        </p:nvGraphicFramePr>
        <p:xfrm>
          <a:off x="6132514" y="1839818"/>
          <a:ext cx="5957406" cy="5018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ZoneTexte 18">
            <a:extLst>
              <a:ext uri="{FF2B5EF4-FFF2-40B4-BE49-F238E27FC236}">
                <a16:creationId xmlns:a16="http://schemas.microsoft.com/office/drawing/2014/main" id="{56A8E4F1-0261-49EF-9D40-A8F0FBC6A405}"/>
              </a:ext>
            </a:extLst>
          </p:cNvPr>
          <p:cNvSpPr txBox="1"/>
          <p:nvPr/>
        </p:nvSpPr>
        <p:spPr>
          <a:xfrm>
            <a:off x="2627908" y="1295478"/>
            <a:ext cx="2371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RECETTES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E1CF527-0439-4BB5-8838-5F593202DE39}"/>
              </a:ext>
            </a:extLst>
          </p:cNvPr>
          <p:cNvSpPr txBox="1"/>
          <p:nvPr/>
        </p:nvSpPr>
        <p:spPr>
          <a:xfrm>
            <a:off x="8528966" y="1298049"/>
            <a:ext cx="198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DEPENSES</a:t>
            </a:r>
          </a:p>
        </p:txBody>
      </p:sp>
      <p:sp>
        <p:nvSpPr>
          <p:cNvPr id="21" name="ZoneTexte 1">
            <a:extLst>
              <a:ext uri="{FF2B5EF4-FFF2-40B4-BE49-F238E27FC236}">
                <a16:creationId xmlns:a16="http://schemas.microsoft.com/office/drawing/2014/main" id="{7B0676A6-A8D2-4D27-9F6F-799B346FBEE0}"/>
              </a:ext>
            </a:extLst>
          </p:cNvPr>
          <p:cNvSpPr txBox="1"/>
          <p:nvPr/>
        </p:nvSpPr>
        <p:spPr>
          <a:xfrm>
            <a:off x="10236465" y="3360128"/>
            <a:ext cx="825500" cy="32385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</a:rPr>
              <a:t>36%</a:t>
            </a:r>
          </a:p>
        </p:txBody>
      </p:sp>
      <p:sp>
        <p:nvSpPr>
          <p:cNvPr id="22" name="ZoneTexte 1">
            <a:extLst>
              <a:ext uri="{FF2B5EF4-FFF2-40B4-BE49-F238E27FC236}">
                <a16:creationId xmlns:a16="http://schemas.microsoft.com/office/drawing/2014/main" id="{9AE4CDE4-92CC-41FF-A00D-7A3DDDA4D61D}"/>
              </a:ext>
            </a:extLst>
          </p:cNvPr>
          <p:cNvSpPr txBox="1"/>
          <p:nvPr/>
        </p:nvSpPr>
        <p:spPr>
          <a:xfrm>
            <a:off x="8810530" y="4274305"/>
            <a:ext cx="825500" cy="32385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</a:rPr>
              <a:t>29%</a:t>
            </a:r>
          </a:p>
        </p:txBody>
      </p:sp>
      <p:sp>
        <p:nvSpPr>
          <p:cNvPr id="24" name="ZoneTexte 1">
            <a:extLst>
              <a:ext uri="{FF2B5EF4-FFF2-40B4-BE49-F238E27FC236}">
                <a16:creationId xmlns:a16="http://schemas.microsoft.com/office/drawing/2014/main" id="{D8DED31F-93B3-4DD2-AE6C-6462B58EE89C}"/>
              </a:ext>
            </a:extLst>
          </p:cNvPr>
          <p:cNvSpPr txBox="1"/>
          <p:nvPr/>
        </p:nvSpPr>
        <p:spPr>
          <a:xfrm>
            <a:off x="8116216" y="2895141"/>
            <a:ext cx="825500" cy="32385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</a:rPr>
              <a:t>12%</a:t>
            </a:r>
          </a:p>
        </p:txBody>
      </p:sp>
      <p:sp>
        <p:nvSpPr>
          <p:cNvPr id="23" name="Titre 1">
            <a:extLst>
              <a:ext uri="{FF2B5EF4-FFF2-40B4-BE49-F238E27FC236}">
                <a16:creationId xmlns:a16="http://schemas.microsoft.com/office/drawing/2014/main" id="{DC92CB5A-F4C9-4F4A-A9B8-D3D6BF69362D}"/>
              </a:ext>
            </a:extLst>
          </p:cNvPr>
          <p:cNvSpPr txBox="1">
            <a:spLocks/>
          </p:cNvSpPr>
          <p:nvPr/>
        </p:nvSpPr>
        <p:spPr>
          <a:xfrm>
            <a:off x="1595888" y="-132383"/>
            <a:ext cx="9072112" cy="79363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4800" dirty="0">
                <a:solidFill>
                  <a:srgbClr val="0070C0"/>
                </a:solidFill>
                <a:latin typeface="+mn-lt"/>
              </a:rPr>
              <a:t>DELIBERATION DU BUDGET PRIMITIF 2020</a:t>
            </a:r>
          </a:p>
        </p:txBody>
      </p:sp>
      <p:sp>
        <p:nvSpPr>
          <p:cNvPr id="25" name="ZoneTexte 1">
            <a:extLst>
              <a:ext uri="{FF2B5EF4-FFF2-40B4-BE49-F238E27FC236}">
                <a16:creationId xmlns:a16="http://schemas.microsoft.com/office/drawing/2014/main" id="{68F80028-606D-47E5-9A4E-24872675C304}"/>
              </a:ext>
            </a:extLst>
          </p:cNvPr>
          <p:cNvSpPr txBox="1"/>
          <p:nvPr/>
        </p:nvSpPr>
        <p:spPr>
          <a:xfrm>
            <a:off x="7380205" y="3057066"/>
            <a:ext cx="512644" cy="32385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</a:rPr>
              <a:t>3%</a:t>
            </a:r>
          </a:p>
        </p:txBody>
      </p:sp>
      <p:sp>
        <p:nvSpPr>
          <p:cNvPr id="26" name="ZoneTexte 1">
            <a:extLst>
              <a:ext uri="{FF2B5EF4-FFF2-40B4-BE49-F238E27FC236}">
                <a16:creationId xmlns:a16="http://schemas.microsoft.com/office/drawing/2014/main" id="{9F5CEE42-8893-418D-AC20-FC6F4CC15C6F}"/>
              </a:ext>
            </a:extLst>
          </p:cNvPr>
          <p:cNvSpPr txBox="1"/>
          <p:nvPr/>
        </p:nvSpPr>
        <p:spPr>
          <a:xfrm>
            <a:off x="8738424" y="2754714"/>
            <a:ext cx="512644" cy="32385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</a:rPr>
              <a:t>2%</a:t>
            </a:r>
          </a:p>
        </p:txBody>
      </p:sp>
    </p:spTree>
    <p:extLst>
      <p:ext uri="{BB962C8B-B14F-4D97-AF65-F5344CB8AC3E}">
        <p14:creationId xmlns:p14="http://schemas.microsoft.com/office/powerpoint/2010/main" val="292055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024017-BEB1-48E7-8363-FD772785D6D9}"/>
              </a:ext>
            </a:extLst>
          </p:cNvPr>
          <p:cNvSpPr/>
          <p:nvPr/>
        </p:nvSpPr>
        <p:spPr>
          <a:xfrm>
            <a:off x="12131614" y="0"/>
            <a:ext cx="60385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02BA47-CD23-4079-A87B-10C0F589ED41}"/>
              </a:ext>
            </a:extLst>
          </p:cNvPr>
          <p:cNvSpPr/>
          <p:nvPr/>
        </p:nvSpPr>
        <p:spPr>
          <a:xfrm>
            <a:off x="12059727" y="0"/>
            <a:ext cx="6038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DDF639-7AE5-422F-9310-ADBA750F1767}"/>
              </a:ext>
            </a:extLst>
          </p:cNvPr>
          <p:cNvSpPr/>
          <p:nvPr/>
        </p:nvSpPr>
        <p:spPr>
          <a:xfrm>
            <a:off x="1341948" y="562746"/>
            <a:ext cx="9326052" cy="45719"/>
          </a:xfrm>
          <a:prstGeom prst="rect">
            <a:avLst/>
          </a:prstGeom>
          <a:effectLst>
            <a:outerShdw blurRad="50800" dist="50800" dir="5400000" algn="ctr" rotWithShape="0">
              <a:schemeClr val="accent1">
                <a:lumMod val="40000"/>
                <a:lumOff val="6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bevelT w="165100" prst="coolSlant"/>
            <a:extrusionClr>
              <a:schemeClr val="accent1">
                <a:lumMod val="60000"/>
                <a:lumOff val="4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25391374-1C7B-4E35-8C1F-657EE3FF9DAD}"/>
              </a:ext>
            </a:extLst>
          </p:cNvPr>
          <p:cNvSpPr/>
          <p:nvPr/>
        </p:nvSpPr>
        <p:spPr>
          <a:xfrm>
            <a:off x="71888" y="914323"/>
            <a:ext cx="390524" cy="46857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53C6A15-29DE-4F1E-8A32-E1D226C9B49E}"/>
              </a:ext>
            </a:extLst>
          </p:cNvPr>
          <p:cNvSpPr txBox="1"/>
          <p:nvPr/>
        </p:nvSpPr>
        <p:spPr>
          <a:xfrm>
            <a:off x="2660090" y="1548690"/>
            <a:ext cx="2135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RECETTES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D87BC1D-FCAE-41CB-8B4A-B89AE87251C0}"/>
              </a:ext>
            </a:extLst>
          </p:cNvPr>
          <p:cNvSpPr txBox="1"/>
          <p:nvPr/>
        </p:nvSpPr>
        <p:spPr>
          <a:xfrm>
            <a:off x="584090" y="838675"/>
            <a:ext cx="9326052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B0F0"/>
                </a:solidFill>
              </a:rPr>
              <a:t>BUDGET COMMUNE – section d’investissement</a:t>
            </a:r>
          </a:p>
        </p:txBody>
      </p:sp>
      <p:graphicFrame>
        <p:nvGraphicFramePr>
          <p:cNvPr id="14" name="Graphique 13">
            <a:extLst>
              <a:ext uri="{FF2B5EF4-FFF2-40B4-BE49-F238E27FC236}">
                <a16:creationId xmlns:a16="http://schemas.microsoft.com/office/drawing/2014/main" id="{1F6271D4-5473-45B0-B4B3-E4D2C1711B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3256666"/>
              </p:ext>
            </p:extLst>
          </p:nvPr>
        </p:nvGraphicFramePr>
        <p:xfrm>
          <a:off x="111706" y="2133465"/>
          <a:ext cx="5970503" cy="3810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ZoneTexte 1">
            <a:extLst>
              <a:ext uri="{FF2B5EF4-FFF2-40B4-BE49-F238E27FC236}">
                <a16:creationId xmlns:a16="http://schemas.microsoft.com/office/drawing/2014/main" id="{C33E4D3C-09AC-4C84-8843-6C9C432B98F6}"/>
              </a:ext>
            </a:extLst>
          </p:cNvPr>
          <p:cNvSpPr txBox="1"/>
          <p:nvPr/>
        </p:nvSpPr>
        <p:spPr>
          <a:xfrm>
            <a:off x="3877637" y="3506519"/>
            <a:ext cx="825500" cy="32385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</a:rPr>
              <a:t>53%</a:t>
            </a:r>
          </a:p>
        </p:txBody>
      </p:sp>
      <p:sp>
        <p:nvSpPr>
          <p:cNvPr id="16" name="ZoneTexte 1">
            <a:extLst>
              <a:ext uri="{FF2B5EF4-FFF2-40B4-BE49-F238E27FC236}">
                <a16:creationId xmlns:a16="http://schemas.microsoft.com/office/drawing/2014/main" id="{C22E2737-470C-43CE-8514-3B54286B12D2}"/>
              </a:ext>
            </a:extLst>
          </p:cNvPr>
          <p:cNvSpPr txBox="1"/>
          <p:nvPr/>
        </p:nvSpPr>
        <p:spPr>
          <a:xfrm>
            <a:off x="1714209" y="3640195"/>
            <a:ext cx="825500" cy="32385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</a:rPr>
              <a:t>27%</a:t>
            </a:r>
          </a:p>
        </p:txBody>
      </p:sp>
      <p:sp>
        <p:nvSpPr>
          <p:cNvPr id="17" name="ZoneTexte 1">
            <a:extLst>
              <a:ext uri="{FF2B5EF4-FFF2-40B4-BE49-F238E27FC236}">
                <a16:creationId xmlns:a16="http://schemas.microsoft.com/office/drawing/2014/main" id="{C9EC29DF-5EB1-4365-A3B9-8DEF3C5AB48F}"/>
              </a:ext>
            </a:extLst>
          </p:cNvPr>
          <p:cNvSpPr txBox="1"/>
          <p:nvPr/>
        </p:nvSpPr>
        <p:spPr>
          <a:xfrm>
            <a:off x="1557893" y="2909388"/>
            <a:ext cx="825500" cy="32385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</a:rPr>
              <a:t>10%</a:t>
            </a:r>
          </a:p>
        </p:txBody>
      </p:sp>
      <p:sp>
        <p:nvSpPr>
          <p:cNvPr id="18" name="ZoneTexte 1">
            <a:extLst>
              <a:ext uri="{FF2B5EF4-FFF2-40B4-BE49-F238E27FC236}">
                <a16:creationId xmlns:a16="http://schemas.microsoft.com/office/drawing/2014/main" id="{C9EC29DF-5EB1-4365-A3B9-8DEF3C5AB48F}"/>
              </a:ext>
            </a:extLst>
          </p:cNvPr>
          <p:cNvSpPr txBox="1"/>
          <p:nvPr/>
        </p:nvSpPr>
        <p:spPr>
          <a:xfrm>
            <a:off x="2375643" y="2747463"/>
            <a:ext cx="825500" cy="32385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</a:rPr>
              <a:t>10%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0EE99DB-DFA4-4BEA-85E9-B3FA88B1917B}"/>
              </a:ext>
            </a:extLst>
          </p:cNvPr>
          <p:cNvSpPr txBox="1"/>
          <p:nvPr/>
        </p:nvSpPr>
        <p:spPr>
          <a:xfrm>
            <a:off x="8336003" y="1548690"/>
            <a:ext cx="2135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DEPENSES</a:t>
            </a:r>
          </a:p>
        </p:txBody>
      </p:sp>
      <p:graphicFrame>
        <p:nvGraphicFramePr>
          <p:cNvPr id="20" name="Graphique 19">
            <a:extLst>
              <a:ext uri="{FF2B5EF4-FFF2-40B4-BE49-F238E27FC236}">
                <a16:creationId xmlns:a16="http://schemas.microsoft.com/office/drawing/2014/main" id="{5C8A05B4-1596-4274-849E-BD0705331F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3420927"/>
              </p:ext>
            </p:extLst>
          </p:nvPr>
        </p:nvGraphicFramePr>
        <p:xfrm>
          <a:off x="6311543" y="2091088"/>
          <a:ext cx="5595637" cy="3962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275FE7AC-CB46-4FA2-9FE6-7C402FDDCCB1}"/>
              </a:ext>
            </a:extLst>
          </p:cNvPr>
          <p:cNvSpPr/>
          <p:nvPr/>
        </p:nvSpPr>
        <p:spPr>
          <a:xfrm>
            <a:off x="2351391" y="6105602"/>
            <a:ext cx="1699504" cy="3693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Arial Black" panose="020B0A04020102020204" pitchFamily="34" charset="0"/>
              </a:rPr>
              <a:t>51 731,00 €</a:t>
            </a:r>
            <a:r>
              <a:rPr lang="fr-FR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3D8FB1E-9709-4F50-AC46-C444215A8394}"/>
              </a:ext>
            </a:extLst>
          </p:cNvPr>
          <p:cNvSpPr/>
          <p:nvPr/>
        </p:nvSpPr>
        <p:spPr>
          <a:xfrm>
            <a:off x="8325441" y="6118876"/>
            <a:ext cx="1699504" cy="3693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Arial Black" panose="020B0A04020102020204" pitchFamily="34" charset="0"/>
              </a:rPr>
              <a:t>51 731,00 €</a:t>
            </a:r>
            <a:r>
              <a:rPr lang="fr-FR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" name="Titre 1">
            <a:extLst>
              <a:ext uri="{FF2B5EF4-FFF2-40B4-BE49-F238E27FC236}">
                <a16:creationId xmlns:a16="http://schemas.microsoft.com/office/drawing/2014/main" id="{C76342CF-A33A-4619-8804-9A33F378E46F}"/>
              </a:ext>
            </a:extLst>
          </p:cNvPr>
          <p:cNvSpPr txBox="1">
            <a:spLocks/>
          </p:cNvSpPr>
          <p:nvPr/>
        </p:nvSpPr>
        <p:spPr>
          <a:xfrm>
            <a:off x="1559944" y="-140517"/>
            <a:ext cx="9072112" cy="79363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4800" dirty="0">
                <a:solidFill>
                  <a:srgbClr val="0070C0"/>
                </a:solidFill>
                <a:latin typeface="+mn-lt"/>
              </a:rPr>
              <a:t>DELIBERATION DU BUDGET PRIMITIF 2020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97E552-F6B7-4250-90C8-42BDC55B03CD}"/>
              </a:ext>
            </a:extLst>
          </p:cNvPr>
          <p:cNvSpPr/>
          <p:nvPr/>
        </p:nvSpPr>
        <p:spPr>
          <a:xfrm>
            <a:off x="9788226" y="3640195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</a:rPr>
              <a:t>66%</a:t>
            </a:r>
            <a:r>
              <a:rPr lang="fr-FR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F1627E-238A-4750-8DFE-F7BAFB455DAA}"/>
              </a:ext>
            </a:extLst>
          </p:cNvPr>
          <p:cNvSpPr/>
          <p:nvPr/>
        </p:nvSpPr>
        <p:spPr>
          <a:xfrm>
            <a:off x="7644268" y="3059668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</a:rPr>
              <a:t>31%</a:t>
            </a:r>
            <a:r>
              <a:rPr lang="fr-FR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FE4F719-D419-400F-BE0D-56A2702455C4}"/>
              </a:ext>
            </a:extLst>
          </p:cNvPr>
          <p:cNvSpPr/>
          <p:nvPr/>
        </p:nvSpPr>
        <p:spPr>
          <a:xfrm>
            <a:off x="8915346" y="2676759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</a:rPr>
              <a:t>3%</a:t>
            </a:r>
            <a:r>
              <a:rPr lang="fr-FR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612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024017-BEB1-48E7-8363-FD772785D6D9}"/>
              </a:ext>
            </a:extLst>
          </p:cNvPr>
          <p:cNvSpPr/>
          <p:nvPr/>
        </p:nvSpPr>
        <p:spPr>
          <a:xfrm>
            <a:off x="12131614" y="0"/>
            <a:ext cx="60385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02BA47-CD23-4079-A87B-10C0F589ED41}"/>
              </a:ext>
            </a:extLst>
          </p:cNvPr>
          <p:cNvSpPr/>
          <p:nvPr/>
        </p:nvSpPr>
        <p:spPr>
          <a:xfrm>
            <a:off x="12059727" y="0"/>
            <a:ext cx="6038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DDF639-7AE5-422F-9310-ADBA750F1767}"/>
              </a:ext>
            </a:extLst>
          </p:cNvPr>
          <p:cNvSpPr/>
          <p:nvPr/>
        </p:nvSpPr>
        <p:spPr>
          <a:xfrm>
            <a:off x="1341948" y="630053"/>
            <a:ext cx="9326052" cy="45719"/>
          </a:xfrm>
          <a:prstGeom prst="rect">
            <a:avLst/>
          </a:prstGeom>
          <a:effectLst>
            <a:outerShdw blurRad="50800" dist="50800" dir="5400000" algn="ctr" rotWithShape="0">
              <a:schemeClr val="accent1">
                <a:lumMod val="40000"/>
                <a:lumOff val="6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bevelT w="165100" prst="coolSlant"/>
            <a:extrusionClr>
              <a:schemeClr val="accent1">
                <a:lumMod val="60000"/>
                <a:lumOff val="4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25391374-1C7B-4E35-8C1F-657EE3FF9DAD}"/>
              </a:ext>
            </a:extLst>
          </p:cNvPr>
          <p:cNvSpPr/>
          <p:nvPr/>
        </p:nvSpPr>
        <p:spPr>
          <a:xfrm>
            <a:off x="0" y="904905"/>
            <a:ext cx="390524" cy="46857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A1CBB1A-02FF-4131-8F89-7497A0C8E7A1}"/>
              </a:ext>
            </a:extLst>
          </p:cNvPr>
          <p:cNvSpPr txBox="1"/>
          <p:nvPr/>
        </p:nvSpPr>
        <p:spPr>
          <a:xfrm>
            <a:off x="2399761" y="1569797"/>
            <a:ext cx="1981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RECETTES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78F2F9C-8057-44BD-B2C7-FE5D0DF7A16D}"/>
              </a:ext>
            </a:extLst>
          </p:cNvPr>
          <p:cNvSpPr txBox="1"/>
          <p:nvPr/>
        </p:nvSpPr>
        <p:spPr>
          <a:xfrm>
            <a:off x="8090917" y="1559878"/>
            <a:ext cx="1981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DEPENSES</a:t>
            </a:r>
          </a:p>
        </p:txBody>
      </p:sp>
      <p:graphicFrame>
        <p:nvGraphicFramePr>
          <p:cNvPr id="12" name="Graphique 11">
            <a:extLst>
              <a:ext uri="{FF2B5EF4-FFF2-40B4-BE49-F238E27FC236}">
                <a16:creationId xmlns:a16="http://schemas.microsoft.com/office/drawing/2014/main" id="{930C0D43-5E5E-42A5-9C58-79FAEB4F92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1697790"/>
              </p:ext>
            </p:extLst>
          </p:nvPr>
        </p:nvGraphicFramePr>
        <p:xfrm>
          <a:off x="60448" y="2144653"/>
          <a:ext cx="6032735" cy="4212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3003350-A20C-4960-B67D-BEAA4D7F23EF}"/>
              </a:ext>
            </a:extLst>
          </p:cNvPr>
          <p:cNvSpPr/>
          <p:nvPr/>
        </p:nvSpPr>
        <p:spPr>
          <a:xfrm>
            <a:off x="2201421" y="6241856"/>
            <a:ext cx="1877437" cy="3693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rial Black" panose="020B0A04020102020204" pitchFamily="34" charset="0"/>
              </a:rPr>
              <a:t>130 521,00 € </a:t>
            </a:r>
          </a:p>
        </p:txBody>
      </p:sp>
      <p:sp>
        <p:nvSpPr>
          <p:cNvPr id="13" name="ZoneTexte 1">
            <a:extLst>
              <a:ext uri="{FF2B5EF4-FFF2-40B4-BE49-F238E27FC236}">
                <a16:creationId xmlns:a16="http://schemas.microsoft.com/office/drawing/2014/main" id="{C33E4D3C-09AC-4C84-8843-6C9C432B98F6}"/>
              </a:ext>
            </a:extLst>
          </p:cNvPr>
          <p:cNvSpPr txBox="1"/>
          <p:nvPr/>
        </p:nvSpPr>
        <p:spPr>
          <a:xfrm>
            <a:off x="3968158" y="3567026"/>
            <a:ext cx="825500" cy="32385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</a:rPr>
              <a:t>45%</a:t>
            </a:r>
          </a:p>
        </p:txBody>
      </p:sp>
      <p:sp>
        <p:nvSpPr>
          <p:cNvPr id="14" name="ZoneTexte 1">
            <a:extLst>
              <a:ext uri="{FF2B5EF4-FFF2-40B4-BE49-F238E27FC236}">
                <a16:creationId xmlns:a16="http://schemas.microsoft.com/office/drawing/2014/main" id="{25D4845E-4334-4C42-A93D-6FF2F8C03F17}"/>
              </a:ext>
            </a:extLst>
          </p:cNvPr>
          <p:cNvSpPr txBox="1"/>
          <p:nvPr/>
        </p:nvSpPr>
        <p:spPr>
          <a:xfrm>
            <a:off x="2399761" y="4343627"/>
            <a:ext cx="825500" cy="32385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</a:rPr>
              <a:t>20%</a:t>
            </a:r>
          </a:p>
        </p:txBody>
      </p:sp>
      <p:sp>
        <p:nvSpPr>
          <p:cNvPr id="15" name="ZoneTexte 1">
            <a:extLst>
              <a:ext uri="{FF2B5EF4-FFF2-40B4-BE49-F238E27FC236}">
                <a16:creationId xmlns:a16="http://schemas.microsoft.com/office/drawing/2014/main" id="{99C0D481-5BED-413E-8B81-C0FD70147CCD}"/>
              </a:ext>
            </a:extLst>
          </p:cNvPr>
          <p:cNvSpPr txBox="1"/>
          <p:nvPr/>
        </p:nvSpPr>
        <p:spPr>
          <a:xfrm>
            <a:off x="1828365" y="3363921"/>
            <a:ext cx="825500" cy="32385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</a:rPr>
              <a:t>35%</a:t>
            </a:r>
          </a:p>
        </p:txBody>
      </p:sp>
      <p:graphicFrame>
        <p:nvGraphicFramePr>
          <p:cNvPr id="16" name="Graphique 15">
            <a:extLst>
              <a:ext uri="{FF2B5EF4-FFF2-40B4-BE49-F238E27FC236}">
                <a16:creationId xmlns:a16="http://schemas.microsoft.com/office/drawing/2014/main" id="{A53F2A84-4DEE-447B-A213-9DCA714003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4092939"/>
              </p:ext>
            </p:extLst>
          </p:nvPr>
        </p:nvGraphicFramePr>
        <p:xfrm>
          <a:off x="6116125" y="2154572"/>
          <a:ext cx="5837749" cy="4087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ZoneTexte 1">
            <a:extLst>
              <a:ext uri="{FF2B5EF4-FFF2-40B4-BE49-F238E27FC236}">
                <a16:creationId xmlns:a16="http://schemas.microsoft.com/office/drawing/2014/main" id="{6F7378AA-9396-4774-8E26-8E056AE8E5BA}"/>
              </a:ext>
            </a:extLst>
          </p:cNvPr>
          <p:cNvSpPr txBox="1"/>
          <p:nvPr/>
        </p:nvSpPr>
        <p:spPr>
          <a:xfrm>
            <a:off x="7650792" y="3759321"/>
            <a:ext cx="825500" cy="32385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</a:rPr>
              <a:t>57%</a:t>
            </a:r>
          </a:p>
        </p:txBody>
      </p:sp>
      <p:sp>
        <p:nvSpPr>
          <p:cNvPr id="18" name="ZoneTexte 1">
            <a:extLst>
              <a:ext uri="{FF2B5EF4-FFF2-40B4-BE49-F238E27FC236}">
                <a16:creationId xmlns:a16="http://schemas.microsoft.com/office/drawing/2014/main" id="{996C29D2-0D83-41D1-8FE6-E923CA7B119B}"/>
              </a:ext>
            </a:extLst>
          </p:cNvPr>
          <p:cNvSpPr txBox="1"/>
          <p:nvPr/>
        </p:nvSpPr>
        <p:spPr>
          <a:xfrm>
            <a:off x="10128184" y="3850025"/>
            <a:ext cx="825500" cy="32385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</a:rPr>
              <a:t>22%</a:t>
            </a:r>
          </a:p>
        </p:txBody>
      </p:sp>
      <p:sp>
        <p:nvSpPr>
          <p:cNvPr id="19" name="ZoneTexte 1">
            <a:extLst>
              <a:ext uri="{FF2B5EF4-FFF2-40B4-BE49-F238E27FC236}">
                <a16:creationId xmlns:a16="http://schemas.microsoft.com/office/drawing/2014/main" id="{C13A44A2-9726-400E-A228-650F764B0667}"/>
              </a:ext>
            </a:extLst>
          </p:cNvPr>
          <p:cNvSpPr txBox="1"/>
          <p:nvPr/>
        </p:nvSpPr>
        <p:spPr>
          <a:xfrm>
            <a:off x="10463057" y="3201996"/>
            <a:ext cx="825500" cy="32385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</a:rPr>
              <a:t>3%</a:t>
            </a:r>
          </a:p>
        </p:txBody>
      </p:sp>
      <p:sp>
        <p:nvSpPr>
          <p:cNvPr id="21" name="Titre 1">
            <a:extLst>
              <a:ext uri="{FF2B5EF4-FFF2-40B4-BE49-F238E27FC236}">
                <a16:creationId xmlns:a16="http://schemas.microsoft.com/office/drawing/2014/main" id="{FFFEB78B-8C9E-45BD-9EE2-190CF9818342}"/>
              </a:ext>
            </a:extLst>
          </p:cNvPr>
          <p:cNvSpPr txBox="1">
            <a:spLocks/>
          </p:cNvSpPr>
          <p:nvPr/>
        </p:nvSpPr>
        <p:spPr>
          <a:xfrm>
            <a:off x="1559944" y="-140517"/>
            <a:ext cx="9072112" cy="79363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4800" dirty="0">
                <a:solidFill>
                  <a:srgbClr val="0070C0"/>
                </a:solidFill>
                <a:latin typeface="+mn-lt"/>
              </a:rPr>
              <a:t>DELIBERATION DU BUDGET PRIMITIF 2020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5854BD8-A941-4610-9764-24ABBE107A7B}"/>
              </a:ext>
            </a:extLst>
          </p:cNvPr>
          <p:cNvSpPr txBox="1"/>
          <p:nvPr/>
        </p:nvSpPr>
        <p:spPr>
          <a:xfrm>
            <a:off x="496377" y="817184"/>
            <a:ext cx="1017162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B0F0"/>
                </a:solidFill>
              </a:rPr>
              <a:t>BUDGET EAU/ASSAINISSEMENT – section fonctionnement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A3735B7-9489-4273-8FB4-B1A3DDFB49C2}"/>
              </a:ext>
            </a:extLst>
          </p:cNvPr>
          <p:cNvSpPr/>
          <p:nvPr/>
        </p:nvSpPr>
        <p:spPr>
          <a:xfrm>
            <a:off x="8145023" y="6251775"/>
            <a:ext cx="1877437" cy="3693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rial Black" panose="020B0A04020102020204" pitchFamily="34" charset="0"/>
              </a:rPr>
              <a:t>130 521,00 € </a:t>
            </a:r>
          </a:p>
        </p:txBody>
      </p:sp>
    </p:spTree>
    <p:extLst>
      <p:ext uri="{BB962C8B-B14F-4D97-AF65-F5344CB8AC3E}">
        <p14:creationId xmlns:p14="http://schemas.microsoft.com/office/powerpoint/2010/main" val="389758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024017-BEB1-48E7-8363-FD772785D6D9}"/>
              </a:ext>
            </a:extLst>
          </p:cNvPr>
          <p:cNvSpPr/>
          <p:nvPr/>
        </p:nvSpPr>
        <p:spPr>
          <a:xfrm>
            <a:off x="12131614" y="0"/>
            <a:ext cx="60385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02BA47-CD23-4079-A87B-10C0F589ED41}"/>
              </a:ext>
            </a:extLst>
          </p:cNvPr>
          <p:cNvSpPr/>
          <p:nvPr/>
        </p:nvSpPr>
        <p:spPr>
          <a:xfrm>
            <a:off x="12059727" y="0"/>
            <a:ext cx="6038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DDF639-7AE5-422F-9310-ADBA750F1767}"/>
              </a:ext>
            </a:extLst>
          </p:cNvPr>
          <p:cNvSpPr/>
          <p:nvPr/>
        </p:nvSpPr>
        <p:spPr>
          <a:xfrm>
            <a:off x="1432974" y="616466"/>
            <a:ext cx="9326052" cy="45719"/>
          </a:xfrm>
          <a:prstGeom prst="rect">
            <a:avLst/>
          </a:prstGeom>
          <a:effectLst>
            <a:outerShdw blurRad="50800" dist="50800" dir="5400000" algn="ctr" rotWithShape="0">
              <a:schemeClr val="accent1">
                <a:lumMod val="40000"/>
                <a:lumOff val="6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bevelT w="165100" prst="coolSlant"/>
            <a:extrusionClr>
              <a:schemeClr val="accent1">
                <a:lumMod val="60000"/>
                <a:lumOff val="4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25391374-1C7B-4E35-8C1F-657EE3FF9DAD}"/>
              </a:ext>
            </a:extLst>
          </p:cNvPr>
          <p:cNvSpPr/>
          <p:nvPr/>
        </p:nvSpPr>
        <p:spPr>
          <a:xfrm>
            <a:off x="14588" y="880092"/>
            <a:ext cx="390524" cy="46857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A5B51FC-F57E-4B85-90D9-0227733B2402}"/>
              </a:ext>
            </a:extLst>
          </p:cNvPr>
          <p:cNvSpPr txBox="1"/>
          <p:nvPr/>
        </p:nvSpPr>
        <p:spPr>
          <a:xfrm>
            <a:off x="2657255" y="1589268"/>
            <a:ext cx="2138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RECETTES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1C0FC6C-6EE3-4DED-A6D7-1791C5087D81}"/>
              </a:ext>
            </a:extLst>
          </p:cNvPr>
          <p:cNvSpPr txBox="1"/>
          <p:nvPr/>
        </p:nvSpPr>
        <p:spPr>
          <a:xfrm>
            <a:off x="8179489" y="1578909"/>
            <a:ext cx="2138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DEPENSES</a:t>
            </a:r>
          </a:p>
        </p:txBody>
      </p:sp>
      <p:graphicFrame>
        <p:nvGraphicFramePr>
          <p:cNvPr id="15" name="Graphique 14">
            <a:extLst>
              <a:ext uri="{FF2B5EF4-FFF2-40B4-BE49-F238E27FC236}">
                <a16:creationId xmlns:a16="http://schemas.microsoft.com/office/drawing/2014/main" id="{F4100F2B-3905-48C3-A4C8-654EF6E65C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193256"/>
              </p:ext>
            </p:extLst>
          </p:nvPr>
        </p:nvGraphicFramePr>
        <p:xfrm>
          <a:off x="71887" y="1881656"/>
          <a:ext cx="5788015" cy="4271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ZoneTexte 1">
            <a:extLst>
              <a:ext uri="{FF2B5EF4-FFF2-40B4-BE49-F238E27FC236}">
                <a16:creationId xmlns:a16="http://schemas.microsoft.com/office/drawing/2014/main" id="{510EA6DF-40FF-4544-911D-A530F58B2B15}"/>
              </a:ext>
            </a:extLst>
          </p:cNvPr>
          <p:cNvSpPr txBox="1"/>
          <p:nvPr/>
        </p:nvSpPr>
        <p:spPr>
          <a:xfrm>
            <a:off x="4199086" y="3190875"/>
            <a:ext cx="825500" cy="32385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</a:rPr>
              <a:t>53%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C11D7A0-F6B7-41EF-94A1-6735E9E76BBF}"/>
              </a:ext>
            </a:extLst>
          </p:cNvPr>
          <p:cNvSpPr/>
          <p:nvPr/>
        </p:nvSpPr>
        <p:spPr>
          <a:xfrm>
            <a:off x="2480839" y="6152660"/>
            <a:ext cx="1816523" cy="3693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rial Black" panose="020B0A04020102020204" pitchFamily="34" charset="0"/>
              </a:rPr>
              <a:t>139 099,00 </a:t>
            </a:r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</a:rPr>
              <a:t>€</a:t>
            </a:r>
            <a:r>
              <a:rPr lang="fr-FR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DBC9E1-8900-4688-98EC-9075D98AECC1}"/>
              </a:ext>
            </a:extLst>
          </p:cNvPr>
          <p:cNvSpPr/>
          <p:nvPr/>
        </p:nvSpPr>
        <p:spPr>
          <a:xfrm>
            <a:off x="8328670" y="6215169"/>
            <a:ext cx="1840568" cy="3693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rial Black" panose="020B0A04020102020204" pitchFamily="34" charset="0"/>
              </a:rPr>
              <a:t>139 099,00  </a:t>
            </a:r>
            <a:r>
              <a:rPr lang="fr-FR" dirty="0">
                <a:solidFill>
                  <a:schemeClr val="bg1"/>
                </a:solidFill>
              </a:rPr>
              <a:t>€</a:t>
            </a:r>
          </a:p>
        </p:txBody>
      </p:sp>
      <p:graphicFrame>
        <p:nvGraphicFramePr>
          <p:cNvPr id="18" name="Graphique 17">
            <a:extLst>
              <a:ext uri="{FF2B5EF4-FFF2-40B4-BE49-F238E27FC236}">
                <a16:creationId xmlns:a16="http://schemas.microsoft.com/office/drawing/2014/main" id="{17A3A9C4-F7BE-420B-9985-5DEE132D45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5402707"/>
              </p:ext>
            </p:extLst>
          </p:nvPr>
        </p:nvGraphicFramePr>
        <p:xfrm>
          <a:off x="6110517" y="1961100"/>
          <a:ext cx="5937707" cy="419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ZoneTexte 1">
            <a:extLst>
              <a:ext uri="{FF2B5EF4-FFF2-40B4-BE49-F238E27FC236}">
                <a16:creationId xmlns:a16="http://schemas.microsoft.com/office/drawing/2014/main" id="{686AB836-E683-4932-A560-C44C5B2B3867}"/>
              </a:ext>
            </a:extLst>
          </p:cNvPr>
          <p:cNvSpPr txBox="1"/>
          <p:nvPr/>
        </p:nvSpPr>
        <p:spPr>
          <a:xfrm>
            <a:off x="8731250" y="3767856"/>
            <a:ext cx="825500" cy="32385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</a:rPr>
              <a:t>63%</a:t>
            </a:r>
          </a:p>
        </p:txBody>
      </p:sp>
      <p:sp>
        <p:nvSpPr>
          <p:cNvPr id="20" name="ZoneTexte 1">
            <a:extLst>
              <a:ext uri="{FF2B5EF4-FFF2-40B4-BE49-F238E27FC236}">
                <a16:creationId xmlns:a16="http://schemas.microsoft.com/office/drawing/2014/main" id="{D56D600B-A713-477A-829E-3DC0A9621944}"/>
              </a:ext>
            </a:extLst>
          </p:cNvPr>
          <p:cNvSpPr txBox="1"/>
          <p:nvPr/>
        </p:nvSpPr>
        <p:spPr>
          <a:xfrm>
            <a:off x="8004954" y="2803845"/>
            <a:ext cx="825500" cy="32385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</a:rPr>
              <a:t>18%</a:t>
            </a:r>
          </a:p>
        </p:txBody>
      </p:sp>
      <p:sp>
        <p:nvSpPr>
          <p:cNvPr id="21" name="ZoneTexte 1">
            <a:extLst>
              <a:ext uri="{FF2B5EF4-FFF2-40B4-BE49-F238E27FC236}">
                <a16:creationId xmlns:a16="http://schemas.microsoft.com/office/drawing/2014/main" id="{032FF906-32BC-420B-8956-A748DDDDB933}"/>
              </a:ext>
            </a:extLst>
          </p:cNvPr>
          <p:cNvSpPr txBox="1"/>
          <p:nvPr/>
        </p:nvSpPr>
        <p:spPr>
          <a:xfrm>
            <a:off x="9432625" y="2821378"/>
            <a:ext cx="825500" cy="32385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</a:rPr>
              <a:t>19%</a:t>
            </a:r>
          </a:p>
        </p:txBody>
      </p:sp>
      <p:sp>
        <p:nvSpPr>
          <p:cNvPr id="22" name="Titre 1">
            <a:extLst>
              <a:ext uri="{FF2B5EF4-FFF2-40B4-BE49-F238E27FC236}">
                <a16:creationId xmlns:a16="http://schemas.microsoft.com/office/drawing/2014/main" id="{F024B132-D745-4470-ACCC-66D2300A8D54}"/>
              </a:ext>
            </a:extLst>
          </p:cNvPr>
          <p:cNvSpPr txBox="1">
            <a:spLocks/>
          </p:cNvSpPr>
          <p:nvPr/>
        </p:nvSpPr>
        <p:spPr>
          <a:xfrm>
            <a:off x="1559944" y="-140517"/>
            <a:ext cx="9072112" cy="79363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4800" dirty="0">
                <a:solidFill>
                  <a:srgbClr val="0070C0"/>
                </a:solidFill>
                <a:latin typeface="+mn-lt"/>
              </a:rPr>
              <a:t>DELIBERATION DU BUDGET PRIMITIF 2020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5831B62A-67B8-4087-8AA9-351B3F5604B2}"/>
              </a:ext>
            </a:extLst>
          </p:cNvPr>
          <p:cNvSpPr txBox="1"/>
          <p:nvPr/>
        </p:nvSpPr>
        <p:spPr>
          <a:xfrm>
            <a:off x="416614" y="816730"/>
            <a:ext cx="10171623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B0F0"/>
                </a:solidFill>
              </a:rPr>
              <a:t>BUDGET EAU/ASSAINISSEMENT – section investissement</a:t>
            </a:r>
          </a:p>
        </p:txBody>
      </p:sp>
    </p:spTree>
    <p:extLst>
      <p:ext uri="{BB962C8B-B14F-4D97-AF65-F5344CB8AC3E}">
        <p14:creationId xmlns:p14="http://schemas.microsoft.com/office/powerpoint/2010/main" val="42865519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271</Words>
  <Application>Microsoft Office PowerPoint</Application>
  <PresentationFormat>Grand écran</PresentationFormat>
  <Paragraphs>92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Thème Office</vt:lpstr>
      <vt:lpstr>DELIBERATION DU BUDGET PRIMITIF 2020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MONTJOYER</dc:title>
  <dc:creator>Jean-Pierre</dc:creator>
  <cp:lastModifiedBy>Jean-Pierre</cp:lastModifiedBy>
  <cp:revision>55</cp:revision>
  <cp:lastPrinted>2020-07-15T22:50:10Z</cp:lastPrinted>
  <dcterms:created xsi:type="dcterms:W3CDTF">2020-07-11T21:07:40Z</dcterms:created>
  <dcterms:modified xsi:type="dcterms:W3CDTF">2020-11-29T18:42:42Z</dcterms:modified>
</cp:coreProperties>
</file>